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43"/>
  </p:notesMasterIdLst>
  <p:sldIdLst>
    <p:sldId id="444" r:id="rId2"/>
    <p:sldId id="477" r:id="rId3"/>
    <p:sldId id="453" r:id="rId4"/>
    <p:sldId id="454" r:id="rId5"/>
    <p:sldId id="455" r:id="rId6"/>
    <p:sldId id="457" r:id="rId7"/>
    <p:sldId id="461" r:id="rId8"/>
    <p:sldId id="458" r:id="rId9"/>
    <p:sldId id="459" r:id="rId10"/>
    <p:sldId id="452" r:id="rId11"/>
    <p:sldId id="482" r:id="rId12"/>
    <p:sldId id="460" r:id="rId13"/>
    <p:sldId id="260" r:id="rId14"/>
    <p:sldId id="462" r:id="rId15"/>
    <p:sldId id="476" r:id="rId16"/>
    <p:sldId id="464" r:id="rId17"/>
    <p:sldId id="463" r:id="rId18"/>
    <p:sldId id="465" r:id="rId19"/>
    <p:sldId id="472" r:id="rId20"/>
    <p:sldId id="473" r:id="rId21"/>
    <p:sldId id="475" r:id="rId22"/>
    <p:sldId id="469" r:id="rId23"/>
    <p:sldId id="466" r:id="rId24"/>
    <p:sldId id="483" r:id="rId25"/>
    <p:sldId id="471" r:id="rId26"/>
    <p:sldId id="478" r:id="rId27"/>
    <p:sldId id="479" r:id="rId28"/>
    <p:sldId id="480" r:id="rId29"/>
    <p:sldId id="481" r:id="rId30"/>
    <p:sldId id="484" r:id="rId31"/>
    <p:sldId id="485" r:id="rId32"/>
    <p:sldId id="486" r:id="rId33"/>
    <p:sldId id="487" r:id="rId34"/>
    <p:sldId id="488" r:id="rId35"/>
    <p:sldId id="489" r:id="rId36"/>
    <p:sldId id="490" r:id="rId37"/>
    <p:sldId id="491" r:id="rId38"/>
    <p:sldId id="262" r:id="rId39"/>
    <p:sldId id="492" r:id="rId40"/>
    <p:sldId id="493" r:id="rId41"/>
    <p:sldId id="37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E28B7C-2CC6-4664-B136-AFF72272119F}">
          <p14:sldIdLst>
            <p14:sldId id="444"/>
            <p14:sldId id="477"/>
            <p14:sldId id="453"/>
            <p14:sldId id="454"/>
            <p14:sldId id="455"/>
            <p14:sldId id="457"/>
            <p14:sldId id="461"/>
            <p14:sldId id="458"/>
            <p14:sldId id="459"/>
            <p14:sldId id="452"/>
            <p14:sldId id="482"/>
            <p14:sldId id="460"/>
            <p14:sldId id="260"/>
            <p14:sldId id="462"/>
            <p14:sldId id="476"/>
            <p14:sldId id="464"/>
            <p14:sldId id="463"/>
            <p14:sldId id="465"/>
            <p14:sldId id="472"/>
            <p14:sldId id="473"/>
            <p14:sldId id="475"/>
            <p14:sldId id="469"/>
            <p14:sldId id="466"/>
            <p14:sldId id="483"/>
            <p14:sldId id="471"/>
            <p14:sldId id="478"/>
            <p14:sldId id="479"/>
            <p14:sldId id="480"/>
            <p14:sldId id="481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262"/>
            <p14:sldId id="492"/>
            <p14:sldId id="493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C"/>
    <a:srgbClr val="818181"/>
    <a:srgbClr val="1F1B1C"/>
    <a:srgbClr val="E9E9F3"/>
    <a:srgbClr val="EAEAEA"/>
    <a:srgbClr val="F9F9F9"/>
    <a:srgbClr val="CCCCFF"/>
    <a:srgbClr val="EEEEEE"/>
    <a:srgbClr val="EDEDED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7" autoAdjust="0"/>
    <p:restoredTop sz="94660"/>
  </p:normalViewPr>
  <p:slideViewPr>
    <p:cSldViewPr snapToGrid="0">
      <p:cViewPr varScale="1">
        <p:scale>
          <a:sx n="81" d="100"/>
          <a:sy n="81" d="100"/>
        </p:scale>
        <p:origin x="44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4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827DE5-DC85-4C30-80F6-58557D3AA12D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F7CF-614A-43E8-83C0-090835476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5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7F7CF-614A-43E8-83C0-0908354760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64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7F7CF-614A-43E8-83C0-0908354760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70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D7F7CF-614A-43E8-83C0-0908354760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3105" y="802298"/>
            <a:ext cx="8561747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3106" y="3531204"/>
            <a:ext cx="8561746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93105" y="329307"/>
            <a:ext cx="4897310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2334637" y="798973"/>
            <a:ext cx="0" cy="254475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01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5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883863"/>
            <a:ext cx="1615742" cy="45749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4694" y="883863"/>
            <a:ext cx="7738807" cy="45749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439111" y="719272"/>
            <a:ext cx="1615742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9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25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813" y="1756130"/>
            <a:ext cx="8562580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3806195"/>
            <a:ext cx="854999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371687" y="798973"/>
            <a:ext cx="0" cy="284510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45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889"/>
            <a:ext cx="952015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4695" y="2010878"/>
            <a:ext cx="4608576" cy="34381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4793" y="2017343"/>
            <a:ext cx="4604130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35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163"/>
            <a:ext cx="9520157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5" y="2019549"/>
            <a:ext cx="460857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4695" y="2824269"/>
            <a:ext cx="4608576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4791" y="2023003"/>
            <a:ext cx="460857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4792" y="2821491"/>
            <a:ext cx="4608576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58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371687" y="798973"/>
            <a:ext cx="0" cy="10671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36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6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42" y="798973"/>
            <a:ext cx="3183128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205491"/>
            <a:ext cx="3184989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371687" y="798973"/>
            <a:ext cx="0" cy="224711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16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694" y="1129513"/>
            <a:ext cx="544784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34695" y="3145992"/>
            <a:ext cx="544003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34695" y="5469856"/>
            <a:ext cx="5440038" cy="320123"/>
          </a:xfrm>
        </p:spPr>
        <p:txBody>
          <a:bodyPr/>
          <a:lstStyle>
            <a:lvl1pPr algn="l">
              <a:defRPr/>
            </a:lvl1pPr>
          </a:lstStyle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34910" y="318640"/>
            <a:ext cx="5453475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1687" y="798973"/>
            <a:ext cx="0" cy="2161124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0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015732"/>
            <a:ext cx="12192000" cy="41188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/>
          <a:srcRect t="2769" b="-2769"/>
          <a:stretch/>
        </p:blipFill>
        <p:spPr>
          <a:xfrm>
            <a:off x="0" y="6135624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4696" y="2015732"/>
            <a:ext cx="9520158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4581A-245F-4990-B1E9-BDA47B825B7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4695" y="329307"/>
            <a:ext cx="585571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7BA2440-8946-4B56-BAED-6A2625102CBF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1705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91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18.tmp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19.tmp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Relationship Id="rId8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21.tmp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2" Type="http://schemas.openxmlformats.org/officeDocument/2006/relationships/image" Target="../media/image20.tmp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m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.edu/pasi/files/2011/07/Lecture1.pdf" TargetMode="External"/><Relationship Id="rId2" Type="http://schemas.openxmlformats.org/officeDocument/2006/relationships/hyperlink" Target="http://docs.nvidia.com/cuda/cuda-c-programming-guide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890B0-18AC-432B-9D2F-E15CD8C2D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104" y="1114142"/>
            <a:ext cx="8561747" cy="3357744"/>
          </a:xfrm>
        </p:spPr>
        <p:txBody>
          <a:bodyPr>
            <a:normAutofit/>
          </a:bodyPr>
          <a:lstStyle/>
          <a:p>
            <a:r>
              <a:rPr lang="en-IN" dirty="0"/>
              <a:t>CUDA optimization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C2D437-9CB7-4F34-9EBB-3C9500E0A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105" y="4766238"/>
            <a:ext cx="8561746" cy="977621"/>
          </a:xfrm>
        </p:spPr>
        <p:txBody>
          <a:bodyPr/>
          <a:lstStyle/>
          <a:p>
            <a:r>
              <a:rPr lang="en-IN" dirty="0"/>
              <a:t>Fabric Draping</a:t>
            </a:r>
          </a:p>
          <a:p>
            <a:r>
              <a:rPr lang="en-IN" dirty="0"/>
              <a:t>CS 750 High performance computing – Course project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538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AF33-D6CF-4EEA-B078-7C89829A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CE36-2B13-4B5E-9B5D-B2A569EB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A053EF9A-1EA6-472D-A81C-D15F26887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46347" r="8948" b="143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7550" y="318916"/>
            <a:ext cx="3766390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B-spline Construction </a:t>
            </a:r>
          </a:p>
        </p:txBody>
      </p:sp>
    </p:spTree>
    <p:extLst>
      <p:ext uri="{BB962C8B-B14F-4D97-AF65-F5344CB8AC3E}">
        <p14:creationId xmlns:p14="http://schemas.microsoft.com/office/powerpoint/2010/main" val="24179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AF33-D6CF-4EEA-B078-7C89829A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CE36-2B13-4B5E-9B5D-B2A569EB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A053EF9A-1EA6-472D-A81C-D15F26887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46347" r="8948" b="143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7550" y="318916"/>
            <a:ext cx="3766390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B-spline Construction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766211" y="295199"/>
                <a:ext cx="130901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/>
                            </a:rPr>
                            <m:t>𝑠</m:t>
                          </m:r>
                          <m:r>
                            <a:rPr lang="en-IN" sz="2400" i="1">
                              <a:latin typeface="Cambria Math"/>
                            </a:rPr>
                            <m:t>,</m:t>
                          </m:r>
                          <m:r>
                            <a:rPr lang="en-IN" sz="2400" i="1">
                              <a:latin typeface="Cambria Math"/>
                            </a:rPr>
                            <m:t>𝑡</m:t>
                          </m:r>
                          <m:r>
                            <a:rPr lang="en-IN" sz="2400" i="1">
                              <a:latin typeface="Cambria Math"/>
                            </a:rPr>
                            <m:t>,</m:t>
                          </m:r>
                          <m:r>
                            <a:rPr lang="en-IN" sz="2400" i="1">
                              <a:latin typeface="Cambria Math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211" y="295199"/>
                <a:ext cx="1309013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313700" y="4835390"/>
                <a:ext cx="4105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3700" y="4835390"/>
                <a:ext cx="4105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66786" y="3244334"/>
                <a:ext cx="390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786" y="3244334"/>
                <a:ext cx="39094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110133" y="1368151"/>
                <a:ext cx="4142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33" y="1368151"/>
                <a:ext cx="41421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8682659" y="247022"/>
            <a:ext cx="3509341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Blossom Construction </a:t>
            </a:r>
          </a:p>
        </p:txBody>
      </p:sp>
    </p:spTree>
    <p:extLst>
      <p:ext uri="{BB962C8B-B14F-4D97-AF65-F5344CB8AC3E}">
        <p14:creationId xmlns:p14="http://schemas.microsoft.com/office/powerpoint/2010/main" val="240788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Surface blossoms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61" y="3005498"/>
            <a:ext cx="9586994" cy="3139270"/>
          </a:xfrm>
        </p:spPr>
      </p:pic>
      <p:pic>
        <p:nvPicPr>
          <p:cNvPr id="5" name="Picture 2" descr="See the source imag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52" y="424888"/>
            <a:ext cx="5084610" cy="31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8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/>
          <a:lstStyle/>
          <a:p>
            <a:r>
              <a:rPr lang="en-IN" dirty="0"/>
              <a:t>Grid of Control Points + </a:t>
            </a:r>
            <a:r>
              <a:rPr lang="en-IN" dirty="0" err="1"/>
              <a:t>u,v</a:t>
            </a:r>
            <a:r>
              <a:rPr lang="en-IN" dirty="0"/>
              <a:t> grid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2" t="-2310" r="45636" b="1032"/>
          <a:stretch/>
        </p:blipFill>
        <p:spPr>
          <a:xfrm>
            <a:off x="989609" y="1579419"/>
            <a:ext cx="5106391" cy="5082639"/>
          </a:xfrm>
          <a:prstGeom prst="pentagon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C4FE77-3B5C-44C1-9134-3E4535F22FB5}"/>
              </a:ext>
            </a:extLst>
          </p:cNvPr>
          <p:cNvCxnSpPr/>
          <p:nvPr/>
        </p:nvCxnSpPr>
        <p:spPr>
          <a:xfrm>
            <a:off x="7493330" y="5118265"/>
            <a:ext cx="2838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027E1-9C44-4821-B4A6-A48E992E07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090063" y="3699164"/>
            <a:ext cx="28382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BCDDE-BD6F-474A-9EA0-2440E1FD694C}"/>
                  </a:ext>
                </a:extLst>
              </p:cNvPr>
              <p:cNvSpPr txBox="1"/>
              <p:nvPr/>
            </p:nvSpPr>
            <p:spPr>
              <a:xfrm>
                <a:off x="10601371" y="5004247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BCDDE-BD6F-474A-9EA0-2440E1FD6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371" y="5004247"/>
                <a:ext cx="196592" cy="276999"/>
              </a:xfrm>
              <a:prstGeom prst="rect">
                <a:avLst/>
              </a:prstGeom>
              <a:blipFill>
                <a:blip r:embed="rId3"/>
                <a:stretch>
                  <a:fillRect l="-15625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E6FDCB-B341-4B42-B7B0-055CAFB841A4}"/>
                  </a:ext>
                </a:extLst>
              </p:cNvPr>
              <p:cNvSpPr txBox="1"/>
              <p:nvPr/>
            </p:nvSpPr>
            <p:spPr>
              <a:xfrm>
                <a:off x="7410868" y="1931813"/>
                <a:ext cx="196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E6FDCB-B341-4B42-B7B0-055CAFB8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0868" y="1931813"/>
                <a:ext cx="196592" cy="276999"/>
              </a:xfrm>
              <a:prstGeom prst="rect">
                <a:avLst/>
              </a:prstGeom>
              <a:blipFill>
                <a:blip r:embed="rId4"/>
                <a:stretch>
                  <a:fillRect l="-15625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388A17A-8D0C-451F-8322-CAA11870DD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83" t="1408" r="2308" b="1643"/>
          <a:stretch/>
        </p:blipFill>
        <p:spPr>
          <a:xfrm>
            <a:off x="7113320" y="2280063"/>
            <a:ext cx="3455719" cy="35032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0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ECD2-9E70-4E28-9085-9B95F358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Inputs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F6508-A553-41D8-904C-ACA6A833F3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15732"/>
                <a:ext cx="6255992" cy="4842268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Surface parameters: </a:t>
                </a:r>
                <a:r>
                  <a:rPr lang="en-IN" dirty="0" err="1"/>
                  <a:t>u,v</a:t>
                </a:r>
                <a:r>
                  <a:rPr lang="en-IN" dirty="0"/>
                  <a:t> grid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IN" dirty="0"/>
                  <a:t>Control points: P grid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𝐶𝑃</m:t>
                      </m:r>
                      <m:d>
                        <m:d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IN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(7)</m:t>
                      </m:r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n-US" dirty="0"/>
              </a:p>
              <a:p>
                <a:r>
                  <a:rPr lang="en-IN" dirty="0"/>
                  <a:t>Knot vectors: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𝑘𝑛𝑜𝑡𝑠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𝑘𝑛𝑜𝑡𝑠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9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r>
                  <a:rPr lang="en-IN" b="0" dirty="0"/>
                  <a:t>Number </a:t>
                </a:r>
                <a:r>
                  <a:rPr lang="en-IN" dirty="0"/>
                  <a:t>of knots: k</a:t>
                </a:r>
                <a:endParaRPr lang="en-I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9=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7+3−1</m:t>
                      </m:r>
                    </m:oMath>
                  </m:oMathPara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0F6508-A553-41D8-904C-ACA6A833F3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15732"/>
                <a:ext cx="6255992" cy="4842268"/>
              </a:xfrm>
              <a:blipFill>
                <a:blip r:embed="rId2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BE6F578-CC91-4796-9E82-8EDD872ABEFC}"/>
              </a:ext>
            </a:extLst>
          </p:cNvPr>
          <p:cNvSpPr/>
          <p:nvPr/>
        </p:nvSpPr>
        <p:spPr>
          <a:xfrm>
            <a:off x="771896" y="2015731"/>
            <a:ext cx="10282957" cy="4159437"/>
          </a:xfrm>
          <a:prstGeom prst="rect">
            <a:avLst/>
          </a:prstGeom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C9D5B2-77FD-45E1-ACF2-5D255F2E21A5}"/>
              </a:ext>
            </a:extLst>
          </p:cNvPr>
          <p:cNvGrpSpPr/>
          <p:nvPr/>
        </p:nvGrpSpPr>
        <p:grpSpPr>
          <a:xfrm>
            <a:off x="8859508" y="1810454"/>
            <a:ext cx="1935195" cy="4569990"/>
            <a:chOff x="9011908" y="2288010"/>
            <a:chExt cx="1935195" cy="45699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160466-C669-440A-954B-7784A59F02AB}"/>
                </a:ext>
              </a:extLst>
            </p:cNvPr>
            <p:cNvSpPr/>
            <p:nvPr/>
          </p:nvSpPr>
          <p:spPr>
            <a:xfrm>
              <a:off x="9011908" y="3202463"/>
              <a:ext cx="1935195" cy="798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Grid of points for fabric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31DE6A-DE6E-4595-A607-D52DB72FBDCF}"/>
                </a:ext>
              </a:extLst>
            </p:cNvPr>
            <p:cNvCxnSpPr/>
            <p:nvPr/>
          </p:nvCxnSpPr>
          <p:spPr>
            <a:xfrm>
              <a:off x="9920236" y="4136573"/>
              <a:ext cx="0" cy="5874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AA5675-AC8C-448F-AA31-645CEC038C5C}"/>
                </a:ext>
              </a:extLst>
            </p:cNvPr>
            <p:cNvSpPr/>
            <p:nvPr/>
          </p:nvSpPr>
          <p:spPr>
            <a:xfrm>
              <a:off x="9011908" y="4803492"/>
              <a:ext cx="1935195" cy="798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6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Fabric geometry</a:t>
              </a:r>
              <a:endPara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DD457E3-C4E8-4039-A233-659F95A75F49}"/>
                </a:ext>
              </a:extLst>
            </p:cNvPr>
            <p:cNvSpPr/>
            <p:nvPr/>
          </p:nvSpPr>
          <p:spPr>
            <a:xfrm>
              <a:off x="9506041" y="2288010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56FC2F-096E-4EC5-8719-5F700AA33630}"/>
                </a:ext>
              </a:extLst>
            </p:cNvPr>
            <p:cNvSpPr/>
            <p:nvPr/>
          </p:nvSpPr>
          <p:spPr>
            <a:xfrm>
              <a:off x="10292364" y="2288010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D334C7-A8ED-4BA8-9331-3B2E8F9CEF2B}"/>
                </a:ext>
              </a:extLst>
            </p:cNvPr>
            <p:cNvSpPr/>
            <p:nvPr/>
          </p:nvSpPr>
          <p:spPr>
            <a:xfrm>
              <a:off x="9506041" y="2660481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DB899F-1314-4451-8FDE-7131B9B6C0EE}"/>
                </a:ext>
              </a:extLst>
            </p:cNvPr>
            <p:cNvSpPr/>
            <p:nvPr/>
          </p:nvSpPr>
          <p:spPr>
            <a:xfrm>
              <a:off x="10292364" y="2665123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See the source image">
              <a:extLst>
                <a:ext uri="{FF2B5EF4-FFF2-40B4-BE49-F238E27FC236}">
                  <a16:creationId xmlns:a16="http://schemas.microsoft.com/office/drawing/2014/main" id="{08222E7C-6C55-4DB5-8FEA-B5FA423481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67" b="97085" l="77503" r="97659">
                          <a14:foregroundMark x1="97854" y1="69962" x2="97854" y2="69962"/>
                          <a14:foregroundMark x1="97854" y1="67427" x2="97854" y2="67427"/>
                          <a14:foregroundMark x1="87646" y1="7858" x2="87646" y2="7858"/>
                          <a14:foregroundMark x1="88231" y1="5323" x2="88231" y2="5323"/>
                          <a14:foregroundMark x1="97659" y1="63878" x2="97659" y2="63878"/>
                          <a14:backgroundMark x1="86476" y1="20913" x2="89337" y2="47909"/>
                          <a14:backgroundMark x1="90117" y1="18251" x2="86411" y2="20913"/>
                          <a14:backgroundMark x1="86411" y1="20913" x2="84070" y2="28264"/>
                          <a14:backgroundMark x1="84070" y1="28264" x2="83615" y2="33587"/>
                          <a14:backgroundMark x1="79974" y1="49556" x2="80689" y2="49937"/>
                          <a14:backgroundMark x1="96944" y1="77820" x2="96749" y2="82129"/>
                          <a14:backgroundMark x1="85436" y1="82383" x2="89012" y2="79975"/>
                          <a14:backgroundMark x1="89012" y1="79975" x2="92783" y2="83016"/>
                          <a14:backgroundMark x1="92783" y1="83016" x2="92848" y2="92015"/>
                          <a14:backgroundMark x1="92848" y1="92015" x2="94278" y2="97719"/>
                          <a14:backgroundMark x1="86476" y1="85551" x2="84265" y2="98986"/>
                          <a14:backgroundMark x1="86996" y1="24968" x2="86866" y2="45627"/>
                          <a14:backgroundMark x1="87451" y1="20152" x2="85761" y2="31812"/>
                          <a14:backgroundMark x1="85761" y1="31812" x2="85761" y2="39290"/>
                          <a14:backgroundMark x1="85761" y1="39290" x2="87776" y2="41445"/>
                          <a14:backgroundMark x1="83550" y1="25602" x2="85436" y2="18124"/>
                          <a14:backgroundMark x1="85436" y1="18124" x2="91743" y2="18124"/>
                          <a14:backgroundMark x1="91743" y1="18124" x2="95709" y2="18885"/>
                          <a14:backgroundMark x1="95709" y1="18885" x2="94083" y2="26236"/>
                          <a14:backgroundMark x1="94083" y1="26236" x2="84330" y2="25982"/>
                          <a14:backgroundMark x1="84330" y1="25982" x2="84265" y2="25856"/>
                          <a14:backgroundMark x1="91873" y1="1901" x2="88231" y2="3676"/>
                          <a14:backgroundMark x1="88231" y1="3676" x2="88036" y2="3929"/>
                          <a14:backgroundMark x1="97399" y1="76933" x2="97594" y2="765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2" t="45468" b="19137"/>
            <a:stretch/>
          </p:blipFill>
          <p:spPr bwMode="auto">
            <a:xfrm>
              <a:off x="9110728" y="5561109"/>
              <a:ext cx="1737554" cy="1296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7CBDCBF-4680-4D8C-AB5D-B2056020A664}"/>
              </a:ext>
            </a:extLst>
          </p:cNvPr>
          <p:cNvSpPr/>
          <p:nvPr/>
        </p:nvSpPr>
        <p:spPr>
          <a:xfrm>
            <a:off x="9824130" y="3751328"/>
            <a:ext cx="187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u, v coordinates </a:t>
            </a:r>
          </a:p>
        </p:txBody>
      </p:sp>
    </p:spTree>
    <p:extLst>
      <p:ext uri="{BB962C8B-B14F-4D97-AF65-F5344CB8AC3E}">
        <p14:creationId xmlns:p14="http://schemas.microsoft.com/office/powerpoint/2010/main" val="152648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A442-ED86-4028-AD1D-536E4B87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CUDA Intro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74F58-84D3-4C86-84A2-6BC7C5DBA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CUDA virtualizes the physical hardware into threads and blocks</a:t>
            </a:r>
          </a:p>
          <a:p>
            <a:pPr marL="0" indent="0">
              <a:buNone/>
            </a:pPr>
            <a:r>
              <a:rPr lang="en-IN" dirty="0"/>
              <a:t>Threads</a:t>
            </a:r>
            <a:endParaRPr lang="en-US" dirty="0"/>
          </a:p>
          <a:p>
            <a:r>
              <a:rPr lang="en-US" dirty="0"/>
              <a:t>Thread is a virtualized Scalar Processor</a:t>
            </a:r>
          </a:p>
          <a:p>
            <a:pPr marL="0" indent="0">
              <a:buNone/>
            </a:pPr>
            <a:r>
              <a:rPr lang="en-US" dirty="0"/>
              <a:t>Blocks </a:t>
            </a:r>
          </a:p>
          <a:p>
            <a:r>
              <a:rPr lang="en-US" dirty="0"/>
              <a:t>Thread blocks is a virtualized Streaming multiprocessor.</a:t>
            </a:r>
          </a:p>
          <a:p>
            <a:r>
              <a:rPr lang="en-US" dirty="0"/>
              <a:t>Thread blocks need to be independent</a:t>
            </a:r>
          </a:p>
          <a:p>
            <a:r>
              <a:rPr lang="en-US" dirty="0"/>
              <a:t>They run to completion.</a:t>
            </a:r>
          </a:p>
          <a:p>
            <a:r>
              <a:rPr lang="en-US" dirty="0"/>
              <a:t>Order of blocks is undecided.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8D3CAEB-E1D8-4AA5-B319-9F15076AD0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8"/>
          <a:stretch/>
        </p:blipFill>
        <p:spPr>
          <a:xfrm>
            <a:off x="8561074" y="2467261"/>
            <a:ext cx="3176953" cy="38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7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BAF33-D6CF-4EEA-B078-7C89829A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CE36-2B13-4B5E-9B5D-B2A569EB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A053EF9A-1EA6-472D-A81C-D15F26887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3" t="46347" r="8948" b="143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0048" y="325983"/>
            <a:ext cx="4649696" cy="1049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B-spline basis Construction </a:t>
            </a:r>
          </a:p>
        </p:txBody>
      </p:sp>
    </p:spTree>
    <p:extLst>
      <p:ext uri="{BB962C8B-B14F-4D97-AF65-F5344CB8AC3E}">
        <p14:creationId xmlns:p14="http://schemas.microsoft.com/office/powerpoint/2010/main" val="3347776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Thread(</a:t>
            </a:r>
            <a:r>
              <a:rPr lang="en-IN" dirty="0" err="1"/>
              <a:t>i,j</a:t>
            </a:r>
            <a:r>
              <a:rPr lang="en-IN" dirty="0"/>
              <a:t>): Across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15732"/>
                <a:ext cx="9520158" cy="34506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bSup>
                      <m:r>
                        <a:rPr lang="en-IN" b="0" i="1" smtClean="0">
                          <a:latin typeface="Cambria Math"/>
                        </a:rPr>
                        <m:t>=+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IN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I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i="1">
                                        <a:latin typeface="Cambria Math"/>
                                      </a:rPr>
                                      <m:t>𝑢</m:t>
                                    </m:r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IN" i="1"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IN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IN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IN" i="1">
                                            <a:latin typeface="Cambria Math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15732"/>
                <a:ext cx="9520158" cy="34506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DDD5F2-754A-49E5-9AB3-FB68E3BD8AE0}"/>
              </a:ext>
            </a:extLst>
          </p:cNvPr>
          <p:cNvSpPr/>
          <p:nvPr/>
        </p:nvSpPr>
        <p:spPr>
          <a:xfrm>
            <a:off x="1238118" y="5296855"/>
            <a:ext cx="1302707" cy="12150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CFE079-5D34-4292-BE91-37E0B5F7989C}"/>
              </a:ext>
            </a:extLst>
          </p:cNvPr>
          <p:cNvGrpSpPr/>
          <p:nvPr/>
        </p:nvGrpSpPr>
        <p:grpSpPr>
          <a:xfrm>
            <a:off x="1463586" y="4420810"/>
            <a:ext cx="2147268" cy="1811753"/>
            <a:chOff x="1463586" y="4420810"/>
            <a:chExt cx="2147268" cy="18117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2E6B1D8-1CE7-40E8-B996-BB9A06E1D4F1}"/>
                </a:ext>
              </a:extLst>
            </p:cNvPr>
            <p:cNvSpPr/>
            <p:nvPr/>
          </p:nvSpPr>
          <p:spPr>
            <a:xfrm>
              <a:off x="1463586" y="6048417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BD0C56-C3BD-4324-B7CF-9BC44DA569B9}"/>
                </a:ext>
              </a:extLst>
            </p:cNvPr>
            <p:cNvSpPr/>
            <p:nvPr/>
          </p:nvSpPr>
          <p:spPr>
            <a:xfrm>
              <a:off x="2104501" y="604968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90F3A8-159E-4287-A9F9-DD7D71CE6C5B}"/>
                </a:ext>
              </a:extLst>
            </p:cNvPr>
            <p:cNvSpPr/>
            <p:nvPr/>
          </p:nvSpPr>
          <p:spPr>
            <a:xfrm>
              <a:off x="1463586" y="553482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212319-6D39-4F04-AFE9-4B307EE603AF}"/>
                </a:ext>
              </a:extLst>
            </p:cNvPr>
            <p:cNvSpPr/>
            <p:nvPr/>
          </p:nvSpPr>
          <p:spPr>
            <a:xfrm>
              <a:off x="2104501" y="553608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7B86C6-A8E2-4768-8630-6ADF075F2A0B}"/>
                </a:ext>
              </a:extLst>
            </p:cNvPr>
            <p:cNvSpPr/>
            <p:nvPr/>
          </p:nvSpPr>
          <p:spPr>
            <a:xfrm>
              <a:off x="1463586" y="4934404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C14E7AC-66D1-4F91-9F29-F42C795537D9}"/>
                </a:ext>
              </a:extLst>
            </p:cNvPr>
            <p:cNvSpPr/>
            <p:nvPr/>
          </p:nvSpPr>
          <p:spPr>
            <a:xfrm>
              <a:off x="2104501" y="493567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4EB4DD9-A194-4622-BCB1-72798A7AD4E1}"/>
                </a:ext>
              </a:extLst>
            </p:cNvPr>
            <p:cNvSpPr/>
            <p:nvPr/>
          </p:nvSpPr>
          <p:spPr>
            <a:xfrm>
              <a:off x="1463586" y="442081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B85CA2-5162-413E-9EDB-CA3A89921C28}"/>
                </a:ext>
              </a:extLst>
            </p:cNvPr>
            <p:cNvSpPr/>
            <p:nvPr/>
          </p:nvSpPr>
          <p:spPr>
            <a:xfrm>
              <a:off x="2104501" y="442207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F8DA702-C51C-4768-8244-45CDF3852576}"/>
                </a:ext>
              </a:extLst>
            </p:cNvPr>
            <p:cNvSpPr/>
            <p:nvPr/>
          </p:nvSpPr>
          <p:spPr>
            <a:xfrm>
              <a:off x="2787059" y="4934404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DEA7BD-D678-4777-87BE-BC559C6098FE}"/>
                </a:ext>
              </a:extLst>
            </p:cNvPr>
            <p:cNvSpPr/>
            <p:nvPr/>
          </p:nvSpPr>
          <p:spPr>
            <a:xfrm>
              <a:off x="3427974" y="493567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835C6B-7DDD-44AA-972E-486D0225D5F1}"/>
                </a:ext>
              </a:extLst>
            </p:cNvPr>
            <p:cNvSpPr/>
            <p:nvPr/>
          </p:nvSpPr>
          <p:spPr>
            <a:xfrm>
              <a:off x="2787059" y="442081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F2753D5-A9CF-4AF3-8EDA-6C0BE9C63BE9}"/>
                </a:ext>
              </a:extLst>
            </p:cNvPr>
            <p:cNvSpPr/>
            <p:nvPr/>
          </p:nvSpPr>
          <p:spPr>
            <a:xfrm>
              <a:off x="3427974" y="442207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CB8018C-A445-4168-BD1D-2DA254EB1F13}"/>
                </a:ext>
              </a:extLst>
            </p:cNvPr>
            <p:cNvSpPr/>
            <p:nvPr/>
          </p:nvSpPr>
          <p:spPr>
            <a:xfrm>
              <a:off x="2787059" y="6048417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FA181BB-EF23-4C7E-9814-03875C3241E5}"/>
                </a:ext>
              </a:extLst>
            </p:cNvPr>
            <p:cNvSpPr/>
            <p:nvPr/>
          </p:nvSpPr>
          <p:spPr>
            <a:xfrm>
              <a:off x="3427974" y="604968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5B45035-1839-48CF-AAEC-DE3B6D1E7021}"/>
                </a:ext>
              </a:extLst>
            </p:cNvPr>
            <p:cNvSpPr/>
            <p:nvPr/>
          </p:nvSpPr>
          <p:spPr>
            <a:xfrm>
              <a:off x="2787059" y="553482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74D51F3-CBFB-49F1-984D-3568353D17B0}"/>
                </a:ext>
              </a:extLst>
            </p:cNvPr>
            <p:cNvSpPr/>
            <p:nvPr/>
          </p:nvSpPr>
          <p:spPr>
            <a:xfrm>
              <a:off x="3427974" y="553608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4B1FBA-E6EF-43DD-9A3F-D9C9BAD217D1}"/>
              </a:ext>
            </a:extLst>
          </p:cNvPr>
          <p:cNvGrpSpPr/>
          <p:nvPr/>
        </p:nvGrpSpPr>
        <p:grpSpPr>
          <a:xfrm>
            <a:off x="7230800" y="4935937"/>
            <a:ext cx="865438" cy="784565"/>
            <a:chOff x="7738631" y="4845024"/>
            <a:chExt cx="865438" cy="7845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0D30739-72A0-40D5-9D90-49ADCE8D70D4}"/>
                </a:ext>
              </a:extLst>
            </p:cNvPr>
            <p:cNvSpPr/>
            <p:nvPr/>
          </p:nvSpPr>
          <p:spPr>
            <a:xfrm>
              <a:off x="7738631" y="544670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BBF5576-4784-416D-866B-0B56EB46779B}"/>
                </a:ext>
              </a:extLst>
            </p:cNvPr>
            <p:cNvSpPr/>
            <p:nvPr/>
          </p:nvSpPr>
          <p:spPr>
            <a:xfrm>
              <a:off x="7738631" y="484629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FD93880-FD8D-4AC8-8C9C-2ED794AEBB39}"/>
                </a:ext>
              </a:extLst>
            </p:cNvPr>
            <p:cNvSpPr/>
            <p:nvPr/>
          </p:nvSpPr>
          <p:spPr>
            <a:xfrm>
              <a:off x="8421189" y="4845024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2D42A1-CCB4-4E3F-9EE3-F266EA335D17}"/>
                </a:ext>
              </a:extLst>
            </p:cNvPr>
            <p:cNvSpPr/>
            <p:nvPr/>
          </p:nvSpPr>
          <p:spPr>
            <a:xfrm>
              <a:off x="8421189" y="544544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B9BBCE69-76CB-4201-8F2C-6F554E482193}"/>
              </a:ext>
            </a:extLst>
          </p:cNvPr>
          <p:cNvSpPr/>
          <p:nvPr/>
        </p:nvSpPr>
        <p:spPr>
          <a:xfrm>
            <a:off x="9317519" y="5181944"/>
            <a:ext cx="182880" cy="182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AB6462E3-A3C6-47A2-951E-68C47F6DBAE5}"/>
              </a:ext>
            </a:extLst>
          </p:cNvPr>
          <p:cNvSpPr/>
          <p:nvPr/>
        </p:nvSpPr>
        <p:spPr>
          <a:xfrm>
            <a:off x="3811067" y="5177616"/>
            <a:ext cx="549150" cy="2560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36421C5-1DA9-4463-ABE7-96742C82FD35}"/>
              </a:ext>
            </a:extLst>
          </p:cNvPr>
          <p:cNvSpPr/>
          <p:nvPr/>
        </p:nvSpPr>
        <p:spPr>
          <a:xfrm>
            <a:off x="6568754" y="5108736"/>
            <a:ext cx="549150" cy="2560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05AFAEB1-AE85-45CC-9050-14A74157D5D3}"/>
              </a:ext>
            </a:extLst>
          </p:cNvPr>
          <p:cNvSpPr/>
          <p:nvPr/>
        </p:nvSpPr>
        <p:spPr>
          <a:xfrm>
            <a:off x="8253248" y="5108736"/>
            <a:ext cx="549150" cy="2560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511379-6147-4B2E-B27D-ED994F19C6C2}"/>
              </a:ext>
            </a:extLst>
          </p:cNvPr>
          <p:cNvGrpSpPr/>
          <p:nvPr/>
        </p:nvGrpSpPr>
        <p:grpSpPr>
          <a:xfrm>
            <a:off x="4782816" y="4512250"/>
            <a:ext cx="1506607" cy="1207111"/>
            <a:chOff x="5496809" y="4605358"/>
            <a:chExt cx="1506607" cy="120711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20EEBB8-9071-4CF8-9DF2-6ED9746CDAC1}"/>
                </a:ext>
              </a:extLst>
            </p:cNvPr>
            <p:cNvSpPr/>
            <p:nvPr/>
          </p:nvSpPr>
          <p:spPr>
            <a:xfrm>
              <a:off x="5496809" y="562832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67874EE-AC71-4724-B03D-40587D98A17F}"/>
                </a:ext>
              </a:extLst>
            </p:cNvPr>
            <p:cNvSpPr/>
            <p:nvPr/>
          </p:nvSpPr>
          <p:spPr>
            <a:xfrm>
              <a:off x="6137724" y="562958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6E5C39B-C21F-41CD-8E5A-0629BFF7636E}"/>
                </a:ext>
              </a:extLst>
            </p:cNvPr>
            <p:cNvSpPr/>
            <p:nvPr/>
          </p:nvSpPr>
          <p:spPr>
            <a:xfrm>
              <a:off x="5497063" y="5118952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10801-2D91-45C5-B380-5CF340FE93A3}"/>
                </a:ext>
              </a:extLst>
            </p:cNvPr>
            <p:cNvSpPr/>
            <p:nvPr/>
          </p:nvSpPr>
          <p:spPr>
            <a:xfrm>
              <a:off x="6137978" y="5120218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C3C66C7-3240-42D6-82C3-121C9FA90BE7}"/>
                </a:ext>
              </a:extLst>
            </p:cNvPr>
            <p:cNvSpPr/>
            <p:nvPr/>
          </p:nvSpPr>
          <p:spPr>
            <a:xfrm>
              <a:off x="5497063" y="4605358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7FB9AB-B98C-44D3-A86D-B379288E99E3}"/>
                </a:ext>
              </a:extLst>
            </p:cNvPr>
            <p:cNvSpPr/>
            <p:nvPr/>
          </p:nvSpPr>
          <p:spPr>
            <a:xfrm>
              <a:off x="6137978" y="4606624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12B4404-EF85-4298-AF10-C6EEE16A7565}"/>
                </a:ext>
              </a:extLst>
            </p:cNvPr>
            <p:cNvSpPr/>
            <p:nvPr/>
          </p:nvSpPr>
          <p:spPr>
            <a:xfrm>
              <a:off x="6820536" y="5118952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9581E1B-BC17-4480-B4C7-DAB738CD6B3C}"/>
                </a:ext>
              </a:extLst>
            </p:cNvPr>
            <p:cNvSpPr/>
            <p:nvPr/>
          </p:nvSpPr>
          <p:spPr>
            <a:xfrm>
              <a:off x="6820536" y="4605358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BAEB2CF-3070-4BE4-8253-C65BFD924BD9}"/>
                </a:ext>
              </a:extLst>
            </p:cNvPr>
            <p:cNvSpPr/>
            <p:nvPr/>
          </p:nvSpPr>
          <p:spPr>
            <a:xfrm>
              <a:off x="6820282" y="562832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801573F-4C27-40B2-8EFC-989DE819A2B0}"/>
              </a:ext>
            </a:extLst>
          </p:cNvPr>
          <p:cNvSpPr/>
          <p:nvPr/>
        </p:nvSpPr>
        <p:spPr>
          <a:xfrm>
            <a:off x="4672007" y="4920075"/>
            <a:ext cx="1047432" cy="993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1408B00-0B91-443E-BCAB-5120E4B32C98}"/>
              </a:ext>
            </a:extLst>
          </p:cNvPr>
          <p:cNvSpPr/>
          <p:nvPr/>
        </p:nvSpPr>
        <p:spPr>
          <a:xfrm>
            <a:off x="7127311" y="4814626"/>
            <a:ext cx="1047432" cy="9935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5" y="804519"/>
            <a:ext cx="9713677" cy="1049235"/>
          </a:xfrm>
        </p:spPr>
        <p:txBody>
          <a:bodyPr/>
          <a:lstStyle/>
          <a:p>
            <a:r>
              <a:rPr lang="en-IN" dirty="0"/>
              <a:t>Block(</a:t>
            </a:r>
            <a:r>
              <a:rPr lang="en-IN" dirty="0" err="1"/>
              <a:t>i</a:t>
            </a:r>
            <a:r>
              <a:rPr lang="en-IN" baseline="-25000" dirty="0" err="1"/>
              <a:t>b</a:t>
            </a:r>
            <a:r>
              <a:rPr lang="en-IN" dirty="0" err="1"/>
              <a:t>,j</a:t>
            </a:r>
            <a:r>
              <a:rPr lang="en-IN" baseline="-25000" dirty="0" err="1"/>
              <a:t>b</a:t>
            </a:r>
            <a:r>
              <a:rPr lang="en-IN" dirty="0"/>
              <a:t>) = 16 threads/ Per Block = 1 grid point (</a:t>
            </a:r>
            <a:r>
              <a:rPr lang="en-IN" dirty="0" err="1"/>
              <a:t>u,v</a:t>
            </a:r>
            <a:r>
              <a:rPr lang="en-IN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34696" y="2015732"/>
                <a:ext cx="9520158" cy="34506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I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</m:sSub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30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en-IN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IN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IN" i="1">
                              <a:latin typeface="Cambria Math"/>
                            </a:rPr>
                            <m:t>𝑖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𝑗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Sup>
                        <m:sSub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34696" y="2015732"/>
                <a:ext cx="9520158" cy="34506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D8791B8C-8010-401E-A28F-EB795C4DCD6A}"/>
              </a:ext>
            </a:extLst>
          </p:cNvPr>
          <p:cNvGrpSpPr/>
          <p:nvPr/>
        </p:nvGrpSpPr>
        <p:grpSpPr>
          <a:xfrm>
            <a:off x="2868460" y="4259626"/>
            <a:ext cx="2147268" cy="1811753"/>
            <a:chOff x="2868460" y="4259626"/>
            <a:chExt cx="2147268" cy="18117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2E6B1D8-1CE7-40E8-B996-BB9A06E1D4F1}"/>
                </a:ext>
              </a:extLst>
            </p:cNvPr>
            <p:cNvSpPr/>
            <p:nvPr/>
          </p:nvSpPr>
          <p:spPr>
            <a:xfrm>
              <a:off x="2868460" y="588723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BD0C56-C3BD-4324-B7CF-9BC44DA569B9}"/>
                </a:ext>
              </a:extLst>
            </p:cNvPr>
            <p:cNvSpPr/>
            <p:nvPr/>
          </p:nvSpPr>
          <p:spPr>
            <a:xfrm>
              <a:off x="3509375" y="588849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90F3A8-159E-4287-A9F9-DD7D71CE6C5B}"/>
                </a:ext>
              </a:extLst>
            </p:cNvPr>
            <p:cNvSpPr/>
            <p:nvPr/>
          </p:nvSpPr>
          <p:spPr>
            <a:xfrm>
              <a:off x="2868460" y="537363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B212319-6D39-4F04-AFE9-4B307EE603AF}"/>
                </a:ext>
              </a:extLst>
            </p:cNvPr>
            <p:cNvSpPr/>
            <p:nvPr/>
          </p:nvSpPr>
          <p:spPr>
            <a:xfrm>
              <a:off x="3509375" y="5374905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199533-14EE-4306-8A37-F8528A41A293}"/>
                </a:ext>
              </a:extLst>
            </p:cNvPr>
            <p:cNvSpPr/>
            <p:nvPr/>
          </p:nvSpPr>
          <p:spPr>
            <a:xfrm>
              <a:off x="4191933" y="5887233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156710-1748-4AE9-9971-55EFE377115B}"/>
                </a:ext>
              </a:extLst>
            </p:cNvPr>
            <p:cNvSpPr/>
            <p:nvPr/>
          </p:nvSpPr>
          <p:spPr>
            <a:xfrm>
              <a:off x="4832848" y="588849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39833A2-2449-48A8-A6E3-7AF93F38DA26}"/>
                </a:ext>
              </a:extLst>
            </p:cNvPr>
            <p:cNvSpPr/>
            <p:nvPr/>
          </p:nvSpPr>
          <p:spPr>
            <a:xfrm>
              <a:off x="4191933" y="5373639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367C72C-7F0D-448D-ABBD-75C03C099E6A}"/>
                </a:ext>
              </a:extLst>
            </p:cNvPr>
            <p:cNvSpPr/>
            <p:nvPr/>
          </p:nvSpPr>
          <p:spPr>
            <a:xfrm>
              <a:off x="4832848" y="5374905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81FE2B-B020-4FBF-9123-4DF34D314576}"/>
                </a:ext>
              </a:extLst>
            </p:cNvPr>
            <p:cNvSpPr/>
            <p:nvPr/>
          </p:nvSpPr>
          <p:spPr>
            <a:xfrm>
              <a:off x="2868460" y="47732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3FA9D1-BF1B-4FFF-91A2-B0733895662A}"/>
                </a:ext>
              </a:extLst>
            </p:cNvPr>
            <p:cNvSpPr/>
            <p:nvPr/>
          </p:nvSpPr>
          <p:spPr>
            <a:xfrm>
              <a:off x="3509375" y="477448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E01767-C980-4580-9F37-DF36FB77D3E3}"/>
                </a:ext>
              </a:extLst>
            </p:cNvPr>
            <p:cNvSpPr/>
            <p:nvPr/>
          </p:nvSpPr>
          <p:spPr>
            <a:xfrm>
              <a:off x="2868460" y="425962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C8A3564-2419-416A-9553-0296B6F4CD33}"/>
                </a:ext>
              </a:extLst>
            </p:cNvPr>
            <p:cNvSpPr/>
            <p:nvPr/>
          </p:nvSpPr>
          <p:spPr>
            <a:xfrm>
              <a:off x="3509375" y="4260892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66EB91-1A00-407A-A6DE-E06BF269E283}"/>
                </a:ext>
              </a:extLst>
            </p:cNvPr>
            <p:cNvSpPr/>
            <p:nvPr/>
          </p:nvSpPr>
          <p:spPr>
            <a:xfrm>
              <a:off x="4191933" y="4773220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CC67E0-1F02-4E1A-B031-091BD50BA479}"/>
                </a:ext>
              </a:extLst>
            </p:cNvPr>
            <p:cNvSpPr/>
            <p:nvPr/>
          </p:nvSpPr>
          <p:spPr>
            <a:xfrm>
              <a:off x="4832848" y="477448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A42D25-90CC-4614-B3C8-B78149137312}"/>
                </a:ext>
              </a:extLst>
            </p:cNvPr>
            <p:cNvSpPr/>
            <p:nvPr/>
          </p:nvSpPr>
          <p:spPr>
            <a:xfrm>
              <a:off x="4191933" y="4259626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16F7FFD-257C-4558-9BD4-89702AC2DA79}"/>
                </a:ext>
              </a:extLst>
            </p:cNvPr>
            <p:cNvSpPr/>
            <p:nvPr/>
          </p:nvSpPr>
          <p:spPr>
            <a:xfrm>
              <a:off x="4832848" y="4260892"/>
              <a:ext cx="182880" cy="182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6C67F1-F65C-48BD-A804-22B84A95EDCF}"/>
              </a:ext>
            </a:extLst>
          </p:cNvPr>
          <p:cNvSpPr/>
          <p:nvPr/>
        </p:nvSpPr>
        <p:spPr>
          <a:xfrm>
            <a:off x="2605414" y="4107226"/>
            <a:ext cx="2580361" cy="2268522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77D4AF-9C57-4919-B4B6-9E8F98CD61A4}"/>
                  </a:ext>
                </a:extLst>
              </p:cNvPr>
              <p:cNvSpPr/>
              <p:nvPr/>
            </p:nvSpPr>
            <p:spPr>
              <a:xfrm>
                <a:off x="3652854" y="3652806"/>
                <a:ext cx="5995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C77D4AF-9C57-4919-B4B6-9E8F98CD6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854" y="3652806"/>
                <a:ext cx="5995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05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E67DD3-3499-4F29-8AD0-5876DDA916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Parallel Reduction Operation 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4E67DD3-3499-4F29-8AD0-5876DDA916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6" b="-19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1868E9-2148-4C3E-BCE2-CCA472CB2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34" y="2063418"/>
            <a:ext cx="10569599" cy="3823814"/>
          </a:xfrm>
        </p:spPr>
      </p:pic>
    </p:spTree>
    <p:extLst>
      <p:ext uri="{BB962C8B-B14F-4D97-AF65-F5344CB8AC3E}">
        <p14:creationId xmlns:p14="http://schemas.microsoft.com/office/powerpoint/2010/main" val="130603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249E-F5F9-4880-AF03-240F28ED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54E9-CED1-4B87-98C3-24E8CCC5B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Draping Introduction</a:t>
            </a:r>
          </a:p>
          <a:p>
            <a:r>
              <a:rPr lang="en-IN" dirty="0"/>
              <a:t>Blossom Polynomials</a:t>
            </a:r>
          </a:p>
          <a:p>
            <a:r>
              <a:rPr lang="en-IN" dirty="0"/>
              <a:t>Problem definition and Inputs</a:t>
            </a:r>
          </a:p>
          <a:p>
            <a:r>
              <a:rPr lang="en-IN" dirty="0"/>
              <a:t>Parallelized Reduction Algorithm</a:t>
            </a:r>
          </a:p>
          <a:p>
            <a:r>
              <a:rPr lang="en-IN" dirty="0"/>
              <a:t>CUDA basics</a:t>
            </a:r>
          </a:p>
          <a:p>
            <a:r>
              <a:rPr lang="en-IN" dirty="0"/>
              <a:t>Results</a:t>
            </a:r>
          </a:p>
          <a:p>
            <a:r>
              <a:rPr lang="en-IN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1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FAB60-A6F9-4911-B95F-E88C3465EB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Parallel Reduction: Interleaved Addressing: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FAB60-A6F9-4911-B95F-E88C3465E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66" b="-19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F15EB-AA91-46EF-861E-964FED929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3" r="245"/>
          <a:stretch/>
        </p:blipFill>
        <p:spPr>
          <a:xfrm>
            <a:off x="2147609" y="2104373"/>
            <a:ext cx="7134043" cy="457641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106005-D7DA-4815-B9BC-1FB5A3D8301B}"/>
                  </a:ext>
                </a:extLst>
              </p:cNvPr>
              <p:cNvSpPr/>
              <p:nvPr/>
            </p:nvSpPr>
            <p:spPr>
              <a:xfrm>
                <a:off x="5299131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106005-D7DA-4815-B9BC-1FB5A3D830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31" y="2353650"/>
                <a:ext cx="46756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0A4793-0505-4197-A5BE-A1887962100B}"/>
                  </a:ext>
                </a:extLst>
              </p:cNvPr>
              <p:cNvSpPr/>
              <p:nvPr/>
            </p:nvSpPr>
            <p:spPr>
              <a:xfrm>
                <a:off x="5798664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0A4793-0505-4197-A5BE-A18879621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64" y="2353650"/>
                <a:ext cx="46756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5E5D08-2089-47D7-B4FA-71157096BE41}"/>
                  </a:ext>
                </a:extLst>
              </p:cNvPr>
              <p:cNvSpPr/>
              <p:nvPr/>
            </p:nvSpPr>
            <p:spPr>
              <a:xfrm>
                <a:off x="6294968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5E5D08-2089-47D7-B4FA-71157096B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8" y="2353650"/>
                <a:ext cx="4675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0F957F-A047-4C78-B73D-E27B0A2769DD}"/>
                  </a:ext>
                </a:extLst>
              </p:cNvPr>
              <p:cNvSpPr/>
              <p:nvPr/>
            </p:nvSpPr>
            <p:spPr>
              <a:xfrm>
                <a:off x="6794501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10F957F-A047-4C78-B73D-E27B0A276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2353650"/>
                <a:ext cx="4675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23D41B-733C-4C58-BDEB-2F0D685385DE}"/>
                  </a:ext>
                </a:extLst>
              </p:cNvPr>
              <p:cNvSpPr/>
              <p:nvPr/>
            </p:nvSpPr>
            <p:spPr>
              <a:xfrm>
                <a:off x="7288343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723D41B-733C-4C58-BDEB-2F0D68538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43" y="2353650"/>
                <a:ext cx="4675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67FACD-62B4-4994-9402-78F28C210DA3}"/>
                  </a:ext>
                </a:extLst>
              </p:cNvPr>
              <p:cNvSpPr/>
              <p:nvPr/>
            </p:nvSpPr>
            <p:spPr>
              <a:xfrm>
                <a:off x="7787876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67FACD-62B4-4994-9402-78F28C210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876" y="2353650"/>
                <a:ext cx="4675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3B3A99-AD81-4252-8CE9-8AFAFD942500}"/>
                  </a:ext>
                </a:extLst>
              </p:cNvPr>
              <p:cNvSpPr/>
              <p:nvPr/>
            </p:nvSpPr>
            <p:spPr>
              <a:xfrm>
                <a:off x="8284180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3B3A99-AD81-4252-8CE9-8AFAFD942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180" y="2353650"/>
                <a:ext cx="46756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50A19D-5762-4B0C-A4AA-C0DF3E8C3B59}"/>
                  </a:ext>
                </a:extLst>
              </p:cNvPr>
              <p:cNvSpPr/>
              <p:nvPr/>
            </p:nvSpPr>
            <p:spPr>
              <a:xfrm>
                <a:off x="8783713" y="2353650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650A19D-5762-4B0C-A4AA-C0DF3E8C3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713" y="2353650"/>
                <a:ext cx="46756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E48E74-C964-4B66-AC35-2EC76341FAE8}"/>
                  </a:ext>
                </a:extLst>
              </p:cNvPr>
              <p:cNvSpPr/>
              <p:nvPr/>
            </p:nvSpPr>
            <p:spPr>
              <a:xfrm>
                <a:off x="5299131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E48E74-C964-4B66-AC35-2EC76341F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31" y="3641552"/>
                <a:ext cx="46756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1A5E0F-52FC-4A7B-B999-B30E494B71E8}"/>
                  </a:ext>
                </a:extLst>
              </p:cNvPr>
              <p:cNvSpPr/>
              <p:nvPr/>
            </p:nvSpPr>
            <p:spPr>
              <a:xfrm>
                <a:off x="5798664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21A5E0F-52FC-4A7B-B999-B30E494B7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64" y="3641552"/>
                <a:ext cx="46756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6627D8-30CF-44E2-B0D0-7DFC82A9200A}"/>
                  </a:ext>
                </a:extLst>
              </p:cNvPr>
              <p:cNvSpPr/>
              <p:nvPr/>
            </p:nvSpPr>
            <p:spPr>
              <a:xfrm>
                <a:off x="6294968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6627D8-30CF-44E2-B0D0-7DFC82A92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8" y="3641552"/>
                <a:ext cx="46756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15FED8-02C1-4C6D-9690-12E6683F5FF8}"/>
                  </a:ext>
                </a:extLst>
              </p:cNvPr>
              <p:cNvSpPr/>
              <p:nvPr/>
            </p:nvSpPr>
            <p:spPr>
              <a:xfrm>
                <a:off x="6794501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915FED8-02C1-4C6D-9690-12E6683F5F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3641552"/>
                <a:ext cx="467564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56AD7-4C82-491E-8322-D96DE2887601}"/>
                  </a:ext>
                </a:extLst>
              </p:cNvPr>
              <p:cNvSpPr/>
              <p:nvPr/>
            </p:nvSpPr>
            <p:spPr>
              <a:xfrm>
                <a:off x="7288343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56AD7-4C82-491E-8322-D96DE2887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43" y="3641552"/>
                <a:ext cx="46756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69089A-18CB-4B49-A1D4-933A794746B1}"/>
                  </a:ext>
                </a:extLst>
              </p:cNvPr>
              <p:cNvSpPr/>
              <p:nvPr/>
            </p:nvSpPr>
            <p:spPr>
              <a:xfrm>
                <a:off x="7787876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F69089A-18CB-4B49-A1D4-933A79474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876" y="3641552"/>
                <a:ext cx="46756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6AB6DA-9237-40AE-8D52-A928C5A84957}"/>
                  </a:ext>
                </a:extLst>
              </p:cNvPr>
              <p:cNvSpPr/>
              <p:nvPr/>
            </p:nvSpPr>
            <p:spPr>
              <a:xfrm>
                <a:off x="8284180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6AB6DA-9237-40AE-8D52-A928C5A84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180" y="3641552"/>
                <a:ext cx="467564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3943E7-B0F4-41A5-83C3-C87F91325E42}"/>
                  </a:ext>
                </a:extLst>
              </p:cNvPr>
              <p:cNvSpPr/>
              <p:nvPr/>
            </p:nvSpPr>
            <p:spPr>
              <a:xfrm>
                <a:off x="8783713" y="3641552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3943E7-B0F4-41A5-83C3-C87F91325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713" y="3641552"/>
                <a:ext cx="46756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A32AF10-70BA-4B31-9749-D5D125E58FDB}"/>
                  </a:ext>
                </a:extLst>
              </p:cNvPr>
              <p:cNvSpPr/>
              <p:nvPr/>
            </p:nvSpPr>
            <p:spPr>
              <a:xfrm>
                <a:off x="5299131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A32AF10-70BA-4B31-9749-D5D125E58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31" y="4929454"/>
                <a:ext cx="46756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FB7FBE-F725-4C75-826A-415A9AE41264}"/>
                  </a:ext>
                </a:extLst>
              </p:cNvPr>
              <p:cNvSpPr/>
              <p:nvPr/>
            </p:nvSpPr>
            <p:spPr>
              <a:xfrm>
                <a:off x="5798664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3FB7FBE-F725-4C75-826A-415A9AE41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64" y="4929454"/>
                <a:ext cx="46756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963C5F-5F3A-468B-9F25-F0931ABAC6F5}"/>
                  </a:ext>
                </a:extLst>
              </p:cNvPr>
              <p:cNvSpPr/>
              <p:nvPr/>
            </p:nvSpPr>
            <p:spPr>
              <a:xfrm>
                <a:off x="6294968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963C5F-5F3A-468B-9F25-F0931ABAC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8" y="4929454"/>
                <a:ext cx="46756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23B60C-4A80-4CF0-BF80-89CA16E7E545}"/>
                  </a:ext>
                </a:extLst>
              </p:cNvPr>
              <p:cNvSpPr/>
              <p:nvPr/>
            </p:nvSpPr>
            <p:spPr>
              <a:xfrm>
                <a:off x="6794501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23B60C-4A80-4CF0-BF80-89CA16E7E5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4929454"/>
                <a:ext cx="467564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798A13-B314-4333-84E3-7491D9613E49}"/>
                  </a:ext>
                </a:extLst>
              </p:cNvPr>
              <p:cNvSpPr/>
              <p:nvPr/>
            </p:nvSpPr>
            <p:spPr>
              <a:xfrm>
                <a:off x="7288343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7798A13-B314-4333-84E3-7491D9613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43" y="4929454"/>
                <a:ext cx="46756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923F2E7-04AD-4234-977C-71F2A46CD783}"/>
                  </a:ext>
                </a:extLst>
              </p:cNvPr>
              <p:cNvSpPr/>
              <p:nvPr/>
            </p:nvSpPr>
            <p:spPr>
              <a:xfrm>
                <a:off x="7787876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923F2E7-04AD-4234-977C-71F2A46CD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876" y="4929454"/>
                <a:ext cx="467564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D1A4D1-2C90-4DD2-AC37-C39545D1F19B}"/>
                  </a:ext>
                </a:extLst>
              </p:cNvPr>
              <p:cNvSpPr/>
              <p:nvPr/>
            </p:nvSpPr>
            <p:spPr>
              <a:xfrm>
                <a:off x="8284180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DD1A4D1-2C90-4DD2-AC37-C39545D1F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180" y="4929454"/>
                <a:ext cx="467564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8B2821-5537-42E6-8DF5-1BBA206DEF70}"/>
                  </a:ext>
                </a:extLst>
              </p:cNvPr>
              <p:cNvSpPr/>
              <p:nvPr/>
            </p:nvSpPr>
            <p:spPr>
              <a:xfrm>
                <a:off x="8783713" y="492945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8B2821-5537-42E6-8DF5-1BBA206DE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713" y="4929454"/>
                <a:ext cx="467564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976E36F-A28E-4455-B687-D9093AC4603F}"/>
                  </a:ext>
                </a:extLst>
              </p:cNvPr>
              <p:cNvSpPr/>
              <p:nvPr/>
            </p:nvSpPr>
            <p:spPr>
              <a:xfrm>
                <a:off x="5299131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976E36F-A28E-4455-B687-D9093AC460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31" y="6230234"/>
                <a:ext cx="467564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867F11-E9D8-435C-B10E-DF1DF5F2BBB2}"/>
                  </a:ext>
                </a:extLst>
              </p:cNvPr>
              <p:cNvSpPr/>
              <p:nvPr/>
            </p:nvSpPr>
            <p:spPr>
              <a:xfrm>
                <a:off x="5798664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867F11-E9D8-435C-B10E-DF1DF5F2B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664" y="6230234"/>
                <a:ext cx="467564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1AAF36-102A-41FD-B1C6-69EED5441FD8}"/>
                  </a:ext>
                </a:extLst>
              </p:cNvPr>
              <p:cNvSpPr/>
              <p:nvPr/>
            </p:nvSpPr>
            <p:spPr>
              <a:xfrm>
                <a:off x="6294968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1AAF36-102A-41FD-B1C6-69EED5441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968" y="6230234"/>
                <a:ext cx="46756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95E8DF6-BD81-49B0-9341-9874A50F650B}"/>
                  </a:ext>
                </a:extLst>
              </p:cNvPr>
              <p:cNvSpPr/>
              <p:nvPr/>
            </p:nvSpPr>
            <p:spPr>
              <a:xfrm>
                <a:off x="6794501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95E8DF6-BD81-49B0-9341-9874A50F65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501" y="6230234"/>
                <a:ext cx="467564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3B5E728-A3EA-46BE-A105-CFB9EDD05F91}"/>
                  </a:ext>
                </a:extLst>
              </p:cNvPr>
              <p:cNvSpPr/>
              <p:nvPr/>
            </p:nvSpPr>
            <p:spPr>
              <a:xfrm>
                <a:off x="7288343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3B5E728-A3EA-46BE-A105-CFB9EDD05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43" y="6230234"/>
                <a:ext cx="467564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700815-9E4C-4A56-AA43-ACF727489F52}"/>
                  </a:ext>
                </a:extLst>
              </p:cNvPr>
              <p:cNvSpPr/>
              <p:nvPr/>
            </p:nvSpPr>
            <p:spPr>
              <a:xfrm>
                <a:off x="7787876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2700815-9E4C-4A56-AA43-ACF727489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876" y="6230234"/>
                <a:ext cx="467564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C700C0-133A-4400-A854-819460EC1F61}"/>
                  </a:ext>
                </a:extLst>
              </p:cNvPr>
              <p:cNvSpPr/>
              <p:nvPr/>
            </p:nvSpPr>
            <p:spPr>
              <a:xfrm>
                <a:off x="8284180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C700C0-133A-4400-A854-819460EC1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180" y="6230234"/>
                <a:ext cx="467564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1C659D5-6DA4-479D-ACC6-37A68ADA604C}"/>
                  </a:ext>
                </a:extLst>
              </p:cNvPr>
              <p:cNvSpPr/>
              <p:nvPr/>
            </p:nvSpPr>
            <p:spPr>
              <a:xfrm>
                <a:off x="8783713" y="6230234"/>
                <a:ext cx="467564" cy="369332"/>
              </a:xfrm>
              <a:prstGeom prst="rect">
                <a:avLst/>
              </a:prstGeom>
              <a:solidFill>
                <a:srgbClr val="FDFDFC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1C659D5-6DA4-479D-ACC6-37A68ADA6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713" y="6230234"/>
                <a:ext cx="467564" cy="369332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45DABB2-1BC7-42AE-91C7-BCA6D18B532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56" y="675731"/>
            <a:ext cx="5489344" cy="5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2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D33A9-C600-4353-8788-8EF708F0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Reduction: Sequential Addressing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927BC8-068E-415C-A6B3-6BF0390E8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025" y="2116898"/>
            <a:ext cx="7711687" cy="44655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67902-2429-4DDD-8C42-018B91865D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618" y="438950"/>
            <a:ext cx="8304764" cy="47425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7D16966-8F4F-4D81-88C9-068E188C28F8}"/>
              </a:ext>
            </a:extLst>
          </p:cNvPr>
          <p:cNvGrpSpPr/>
          <p:nvPr/>
        </p:nvGrpSpPr>
        <p:grpSpPr>
          <a:xfrm>
            <a:off x="4364966" y="2398144"/>
            <a:ext cx="5375637" cy="253916"/>
            <a:chOff x="4364966" y="2398144"/>
            <a:chExt cx="5375637" cy="25391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B31A1D7-F807-4E68-90B8-C3C7DB63382F}"/>
                </a:ext>
              </a:extLst>
            </p:cNvPr>
            <p:cNvGrpSpPr/>
            <p:nvPr/>
          </p:nvGrpSpPr>
          <p:grpSpPr>
            <a:xfrm>
              <a:off x="4364966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D6C1C5E-06AF-43D6-880E-C8C548044A5F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5D6C1C5E-06AF-43D6-880E-C8C548044A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CD8F746-67D9-46A4-B40D-CCED8CB9E1AE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CD8F746-67D9-46A4-B40D-CCED8CB9E1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D5096E1-0F6F-4957-AC61-56FE53E61CA7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BD5096E1-0F6F-4957-AC61-56FE53E61C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EA116B9-B415-437B-B65E-A247545C86BA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BEA116B9-B415-437B-B65E-A247545C86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AE8E120-7817-46D3-ACF2-FABD5997E45A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AE8E120-7817-46D3-ACF2-FABD5997E4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D461633-B5CB-49E9-8906-89D44D893FF7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D461633-B5CB-49E9-8906-89D44D893F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AFAD0D9-0441-4246-8361-0658B6C6117D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1AFAD0D9-0441-4246-8361-0658B6C611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3EC3A60-2ED3-4E3F-9EF5-F3C39222862C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3EC3A60-2ED3-4E3F-9EF5-F3C3922286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64E3F9-265B-4DB9-92D6-E4977255B1FC}"/>
                </a:ext>
              </a:extLst>
            </p:cNvPr>
            <p:cNvGrpSpPr/>
            <p:nvPr/>
          </p:nvGrpSpPr>
          <p:grpSpPr>
            <a:xfrm>
              <a:off x="7061411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83BED7D2-F336-476F-A5B1-98AF4FB65E54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83BED7D2-F336-476F-A5B1-98AF4FB65E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77AE34A-B4D0-42DE-A8AA-BBBAD3118620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977AE34A-B4D0-42DE-A8AA-BBBAD31186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A6E693C-81ED-409B-8B5D-4D84E3501023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A6E693C-81ED-409B-8B5D-4D84E35010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9B820C8-6912-4A2F-B404-EFDCABB3CC92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9B820C8-6912-4A2F-B404-EFDCABB3CC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1FBCD31-27A5-4ED0-B1C3-A6D7A7787131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1FBCD31-27A5-4ED0-B1C3-A6D7A77871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A3D3F7D-06D9-418E-8F55-2B55DABF4C3E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AA3D3F7D-06D9-418E-8F55-2B55DABF4C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C917D69-5500-46DE-8B03-D4D0519772DF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C917D69-5500-46DE-8B03-D4D0519772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B49A2B6-1D19-4460-BB6A-4FBAF8E21254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2B49A2B6-1D19-4460-BB6A-4FBAF8E212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22BCFE-CF62-4E3D-9B5D-5DFA09C96493}"/>
              </a:ext>
            </a:extLst>
          </p:cNvPr>
          <p:cNvGrpSpPr/>
          <p:nvPr/>
        </p:nvGrpSpPr>
        <p:grpSpPr>
          <a:xfrm>
            <a:off x="4364966" y="3565021"/>
            <a:ext cx="5369887" cy="253916"/>
            <a:chOff x="4364966" y="2398144"/>
            <a:chExt cx="5369887" cy="25391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15DE6B8-6DC4-46E3-9A14-A414074E3BDF}"/>
                </a:ext>
              </a:extLst>
            </p:cNvPr>
            <p:cNvGrpSpPr/>
            <p:nvPr/>
          </p:nvGrpSpPr>
          <p:grpSpPr>
            <a:xfrm>
              <a:off x="4364966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7377377-1D65-48E8-BEE7-FC11DE800C7E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7377377-1D65-48E8-BEE7-FC11DE800C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CAEC5F6-35A1-4A0A-A4E4-0FC56B3C2B42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CAEC5F6-35A1-4A0A-A4E4-0FC56B3C2B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CA754389-E004-46D2-9FB2-70A8A35086F0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CA754389-E004-46D2-9FB2-70A8A35086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8877FBB-A45C-4294-9BC7-F755838B3B49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8877FBB-A45C-4294-9BC7-F755838B3B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FEF0C03-4CDC-44DE-924E-ED25E4B2C204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FEF0C03-4CDC-44DE-924E-ED25E4B2C2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CBF037D-E844-4360-A01C-AECCBF73BDC4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CCBF037D-E844-4360-A01C-AECCBF73BD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DB7D39E-C29F-47C3-875F-4392C5272047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DB7D39E-C29F-47C3-875F-4392C52720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EBE07EAF-232C-42A9-9E82-9DA0DD2A0ABC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EBE07EAF-232C-42A9-9E82-9DA0DD2A0A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A862677-3727-4FBA-AC42-8206014D4EB4}"/>
                </a:ext>
              </a:extLst>
            </p:cNvPr>
            <p:cNvGrpSpPr/>
            <p:nvPr/>
          </p:nvGrpSpPr>
          <p:grpSpPr>
            <a:xfrm>
              <a:off x="7061412" y="2398144"/>
              <a:ext cx="2673441" cy="253916"/>
              <a:chOff x="5299131" y="2353650"/>
              <a:chExt cx="3943662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0C67268-2CCD-4BB3-A115-47D6C4044A00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00C67268-2CCD-4BB3-A115-47D6C4044A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4D3D153-C4DA-4572-A0A7-0117093B7529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4D3D153-C4DA-4572-A0A7-0117093B752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5C063FDB-76D8-4245-8F09-6C7269DD5361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5C063FDB-76D8-4245-8F09-6C7269DD53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DEAF2F25-0096-4863-A388-F955719D2BD2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DEAF2F25-0096-4863-A388-F955719D2B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A96FC05-6476-41C1-944C-21579283EF01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5A96FC05-6476-41C1-944C-21579283EF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7A91807-9FB6-4FE5-BCB3-66CC2C2D8CD8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67A91807-9FB6-4FE5-BCB3-66CC2C2D8CD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54C6E94-0AEC-4A76-B248-172621CE8481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54C6E94-0AEC-4A76-B248-172621CE8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60A4297-70AA-4C1C-BC3A-B46354869894}"/>
                      </a:ext>
                    </a:extLst>
                  </p:cNvPr>
                  <p:cNvSpPr/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60A4297-70AA-4C1C-BC3A-B46354869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2AD364-9491-4B9E-8413-43514F771FCE}"/>
              </a:ext>
            </a:extLst>
          </p:cNvPr>
          <p:cNvGrpSpPr/>
          <p:nvPr/>
        </p:nvGrpSpPr>
        <p:grpSpPr>
          <a:xfrm>
            <a:off x="4364966" y="4621186"/>
            <a:ext cx="5369887" cy="253916"/>
            <a:chOff x="4364966" y="2398144"/>
            <a:chExt cx="5369887" cy="2539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356B70D-FC7E-49EF-85AB-84A4E55FD604}"/>
                </a:ext>
              </a:extLst>
            </p:cNvPr>
            <p:cNvGrpSpPr/>
            <p:nvPr/>
          </p:nvGrpSpPr>
          <p:grpSpPr>
            <a:xfrm>
              <a:off x="4364966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0631CE5-A5D9-419D-B234-94EF422ED6AB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0631CE5-A5D9-419D-B234-94EF422ED6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2B42EAF-460E-4344-9603-8CB5AF8FBDA1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2B42EAF-460E-4344-9603-8CB5AF8FBD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54E2B2F-7BBA-4DA8-96D4-38B7EFF13241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54E2B2F-7BBA-4DA8-96D4-38B7EFF132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0BB9A59D-CCF7-4E37-A046-2A47C5FA5454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0BB9A59D-CCF7-4E37-A046-2A47C5FA54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7257BF9-A68B-46A1-9C4D-BA2D3797AD3F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7257BF9-A68B-46A1-9C4D-BA2D3797AD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E06BAD1-8A9E-429C-986F-DF1E35E0FF4E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EE06BAD1-8A9E-429C-986F-DF1E35E0FF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0609A91D-0857-40DF-8FC6-BD1A05BBAA6F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0609A91D-0857-40DF-8FC6-BD1A05BBAA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789D6C2-D7DB-4522-BBC7-C42C056EB0D3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B789D6C2-D7DB-4522-BBC7-C42C056EB0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39560F5-0310-4B04-B8E8-5E1644FAF348}"/>
                </a:ext>
              </a:extLst>
            </p:cNvPr>
            <p:cNvGrpSpPr/>
            <p:nvPr/>
          </p:nvGrpSpPr>
          <p:grpSpPr>
            <a:xfrm>
              <a:off x="7061412" y="2398144"/>
              <a:ext cx="2673441" cy="253916"/>
              <a:chOff x="5299131" y="2353650"/>
              <a:chExt cx="3943662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2B02126-99D3-4D38-9578-CAA6F1C7D4BA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2B02126-99D3-4D38-9578-CAA6F1C7D4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3BFC0CC8-9204-4A91-B6E3-A334B62135B1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3BFC0CC8-9204-4A91-B6E3-A334B62135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46CD1F6-D2B1-4170-8761-A2FE9C3C4AE2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846CD1F6-D2B1-4170-8761-A2FE9C3C4A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438BD3A-4913-4E56-9FB3-F2AD401920AF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3438BD3A-4913-4E56-9FB3-F2AD401920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509B1BD-502E-48A3-9895-FA877E3929C5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509B1BD-502E-48A3-9895-FA877E3929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5357C8A1-D914-4983-8F0A-2AA7D2367790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5357C8A1-D914-4983-8F0A-2AA7D23677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5645435-CACE-4D69-AC70-1E73585DC002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45645435-CACE-4D69-AC70-1E73585DC0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DF273664-3396-42BE-9714-B225EB28D894}"/>
                      </a:ext>
                    </a:extLst>
                  </p:cNvPr>
                  <p:cNvSpPr/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DF273664-3396-42BE-9714-B225EB28D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C15FBE-0AB6-40AA-8943-2B4576B0186A}"/>
              </a:ext>
            </a:extLst>
          </p:cNvPr>
          <p:cNvGrpSpPr/>
          <p:nvPr/>
        </p:nvGrpSpPr>
        <p:grpSpPr>
          <a:xfrm>
            <a:off x="4367841" y="5463346"/>
            <a:ext cx="5369887" cy="253916"/>
            <a:chOff x="4364966" y="2398144"/>
            <a:chExt cx="5369887" cy="2539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501CBE1-F24C-4478-9F73-F69724A2C2F5}"/>
                </a:ext>
              </a:extLst>
            </p:cNvPr>
            <p:cNvGrpSpPr/>
            <p:nvPr/>
          </p:nvGrpSpPr>
          <p:grpSpPr>
            <a:xfrm>
              <a:off x="4364966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3CAE01F-E643-4D18-BA66-26912BBA5A56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23CAE01F-E643-4D18-BA66-26912BBA5A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C630DD02-E3CC-43A0-8159-01BA7786A085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C630DD02-E3CC-43A0-8159-01BA7786A0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EE67754-39B7-49B8-A18D-E733E5299F19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EE67754-39B7-49B8-A18D-E733E5299F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75E7A26D-FDDB-4B0D-92A8-EB64D326D826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75E7A26D-FDDB-4B0D-92A8-EB64D326D8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46B5C089-F876-44CE-AB30-A73AD5E134F0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46B5C089-F876-44CE-AB30-A73AD5E134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41F5884-8E80-4A1A-BBF9-637B0A51092A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E41F5884-8E80-4A1A-BBF9-637B0A5109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144498DD-623A-48DA-9F33-9CA803F0487C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144498DD-623A-48DA-9F33-9CA803F048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1F3D7C1-EBA9-4444-A92A-B7E7E0339D83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81F3D7C1-EBA9-4444-A92A-B7E7E0339D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843D887-DB52-4491-A1EF-EE9D619D3E3F}"/>
                </a:ext>
              </a:extLst>
            </p:cNvPr>
            <p:cNvGrpSpPr/>
            <p:nvPr/>
          </p:nvGrpSpPr>
          <p:grpSpPr>
            <a:xfrm>
              <a:off x="7061412" y="2398144"/>
              <a:ext cx="2673441" cy="253916"/>
              <a:chOff x="5299131" y="2353650"/>
              <a:chExt cx="3943662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BBA380D-82A6-484F-8638-84F5FD44A440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BBA380D-82A6-484F-8638-84F5FD44A44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FF7B399-5718-4937-BD99-F7195FAAA4C5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FF7B399-5718-4937-BD99-F7195FAAA4C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762A501B-C2CA-4439-ACC5-74DA2780E3BE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762A501B-C2CA-4439-ACC5-74DA2780E3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A78A8B5-AA26-4A56-8387-6A221AE8EB0E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EA78A8B5-AA26-4A56-8387-6A221AE8EB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44546ACD-7A4E-47C4-9374-967B4B1E51B0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44546ACD-7A4E-47C4-9374-967B4B1E51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142AB78F-6407-48F5-BFD2-0013A6E0B72C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142AB78F-6407-48F5-BFD2-0013A6E0B7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C8D219-E7FB-4567-860B-8D21FEE9E3A1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9DC8D219-E7FB-4567-860B-8D21FEE9E3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D8A641C-DF36-4842-85F9-B0F8B5A74C54}"/>
                      </a:ext>
                    </a:extLst>
                  </p:cNvPr>
                  <p:cNvSpPr/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ED8A641C-DF36-4842-85F9-B0F8B5A74C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E2F4093-32C4-494E-9AA3-EBDCDBD482D4}"/>
              </a:ext>
            </a:extLst>
          </p:cNvPr>
          <p:cNvGrpSpPr/>
          <p:nvPr/>
        </p:nvGrpSpPr>
        <p:grpSpPr>
          <a:xfrm>
            <a:off x="4364966" y="6272220"/>
            <a:ext cx="5369887" cy="253916"/>
            <a:chOff x="4364966" y="2398144"/>
            <a:chExt cx="5369887" cy="253916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6FE3D6D-14B5-40B3-AE04-10829D7AB964}"/>
                </a:ext>
              </a:extLst>
            </p:cNvPr>
            <p:cNvGrpSpPr/>
            <p:nvPr/>
          </p:nvGrpSpPr>
          <p:grpSpPr>
            <a:xfrm>
              <a:off x="4364966" y="2398144"/>
              <a:ext cx="2679192" cy="253916"/>
              <a:chOff x="5299131" y="2353650"/>
              <a:chExt cx="3952146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8D1CF61-2028-4363-BB78-FBDE8210D5BE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8D1CF61-2028-4363-BB78-FBDE8210D5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4" cy="5583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6A6D877-6CAB-43B1-A07E-A3E7D4AF3E90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06A6D877-6CAB-43B1-A07E-A3E7D4AF3E9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AEE712B5-FA7A-467B-A6C6-E61F5C7089A1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AEE712B5-FA7A-467B-A6C6-E61F5C7089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BDD9D81-E829-4F79-A56C-4E76A77C3C26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BDD9D81-E829-4F79-A56C-4E76A77C3C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EA0DF16-B610-4684-9A21-9B6694C861FA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EA0DF16-B610-4684-9A21-9B6694C861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0595C8F0-8083-4253-87D5-2858978545E4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0595C8F0-8083-4253-87D5-2858978545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1E75D3B9-4209-45D4-A430-011256E62943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1E75D3B9-4209-45D4-A430-011256E629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0A7FBAC-894D-41A8-8AA4-890596C3BF17}"/>
                      </a:ext>
                    </a:extLst>
                  </p:cNvPr>
                  <p:cNvSpPr/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0A7FBAC-894D-41A8-8AA4-890596C3BF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3714" y="2353650"/>
                    <a:ext cx="467563" cy="57327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756A22D-021D-4732-82D8-A105DEE10968}"/>
                </a:ext>
              </a:extLst>
            </p:cNvPr>
            <p:cNvGrpSpPr/>
            <p:nvPr/>
          </p:nvGrpSpPr>
          <p:grpSpPr>
            <a:xfrm>
              <a:off x="7061412" y="2398144"/>
              <a:ext cx="2673441" cy="253916"/>
              <a:chOff x="5299131" y="2353650"/>
              <a:chExt cx="3943662" cy="57327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29D5127-21B2-48A7-A9CC-2802F6D9A909}"/>
                      </a:ext>
                    </a:extLst>
                  </p:cNvPr>
                  <p:cNvSpPr/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C29D5127-21B2-48A7-A9CC-2802F6D9A9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9131" y="2353650"/>
                    <a:ext cx="467563" cy="57327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578C1AAA-3CF9-4AE2-AD25-6312DE455723}"/>
                      </a:ext>
                    </a:extLst>
                  </p:cNvPr>
                  <p:cNvSpPr/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578C1AAA-3CF9-4AE2-AD25-6312DE4557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8665" y="2353650"/>
                    <a:ext cx="467563" cy="57327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A20AF236-A340-453A-8EF2-2FAFCA596B88}"/>
                      </a:ext>
                    </a:extLst>
                  </p:cNvPr>
                  <p:cNvSpPr/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A20AF236-A340-453A-8EF2-2FAFCA596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4966" y="2353650"/>
                    <a:ext cx="467563" cy="57327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58DE7C59-0518-4DDD-AFB0-E86B1B375EBC}"/>
                      </a:ext>
                    </a:extLst>
                  </p:cNvPr>
                  <p:cNvSpPr/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58DE7C59-0518-4DDD-AFB0-E86B1B375E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02" y="2353650"/>
                    <a:ext cx="467563" cy="57327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290523-06AA-4684-862A-4C2B972A8864}"/>
                      </a:ext>
                    </a:extLst>
                  </p:cNvPr>
                  <p:cNvSpPr/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A8290523-06AA-4684-862A-4C2B972A88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88343" y="2353650"/>
                    <a:ext cx="467563" cy="57327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072B0EF-6C5B-4009-A9BA-93C2CDE24D2C}"/>
                      </a:ext>
                    </a:extLst>
                  </p:cNvPr>
                  <p:cNvSpPr/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3072B0EF-6C5B-4009-A9BA-93C2CDE24D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7875" y="2353650"/>
                    <a:ext cx="467563" cy="57327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577A1913-FEDE-4EDC-A3D6-E915A43D9119}"/>
                      </a:ext>
                    </a:extLst>
                  </p:cNvPr>
                  <p:cNvSpPr/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577A1913-FEDE-4EDC-A3D6-E915A43D91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4180" y="2353650"/>
                    <a:ext cx="467563" cy="57327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85A905BC-CC1F-4C53-9B94-40BD3E118659}"/>
                      </a:ext>
                    </a:extLst>
                  </p:cNvPr>
                  <p:cNvSpPr/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solidFill>
                    <a:srgbClr val="FDFDFC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IN" sz="105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85A905BC-CC1F-4C53-9B94-40BD3E1186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75230" y="2353650"/>
                    <a:ext cx="467563" cy="57327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423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F9E1D-13FF-4401-88BD-2B86CC71C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Warps (Scheduling unit)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7F5CC-4E8A-427C-BB01-0AEB11F4D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4676" y="3429000"/>
            <a:ext cx="2907323" cy="8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Each warp runs threads in a lock step fashion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311F3E1-7D4C-4B0F-9A51-776AF2623E6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4" y="1853754"/>
            <a:ext cx="7606747" cy="48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4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9F3A8-2DDE-4821-9122-CD82809CB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transfer rates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51526-8DF3-4105-ABCE-8991FCF6A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198" y="1853754"/>
            <a:ext cx="7139354" cy="51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8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0E3ED-B767-4D62-A6BC-C59C5B8BA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F9AC-E2D6-4AFE-B918-381BD45BC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BE1C7-695C-46E0-9E23-5B6A6C6E5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1B091-C94A-4A42-B3EF-95D7B6FB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Memory hierarchy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0D6F34-31EE-4530-923C-3102B77B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F22A778F-6863-4A58-8201-A64C86F6FB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1"/>
          <a:stretch/>
        </p:blipFill>
        <p:spPr>
          <a:xfrm>
            <a:off x="1407090" y="1739900"/>
            <a:ext cx="7680601" cy="503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8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6ADE-42AF-434C-8C57-FE942016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 walk through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B30F6A-A378-4536-AB23-1B48118BD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1"/>
            <a:ext cx="9520158" cy="3186229"/>
          </a:xfrm>
        </p:spPr>
        <p:txBody>
          <a:bodyPr/>
          <a:lstStyle/>
          <a:p>
            <a:r>
              <a:rPr lang="en-IN" dirty="0"/>
              <a:t>__Global__ function is called from the host and runs on the device.</a:t>
            </a:r>
          </a:p>
          <a:p>
            <a:endParaRPr lang="en-IN" dirty="0"/>
          </a:p>
          <a:p>
            <a:r>
              <a:rPr lang="en-IN" dirty="0"/>
              <a:t>* variables are for input and output.</a:t>
            </a:r>
          </a:p>
          <a:p>
            <a:endParaRPr lang="en-IN" dirty="0"/>
          </a:p>
          <a:p>
            <a:r>
              <a:rPr lang="en-IN" dirty="0"/>
              <a:t>__Shared variables are shared across the threads within a block.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826D8E7-47A8-447D-9F19-5C04D9CBC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30" b="85391"/>
          <a:stretch/>
        </p:blipFill>
        <p:spPr>
          <a:xfrm>
            <a:off x="2197099" y="2572220"/>
            <a:ext cx="3804418" cy="475384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7E11A97-F3D2-4D28-8FB0-432D6EE49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 t="26624" r="30864" b="60403"/>
          <a:stretch/>
        </p:blipFill>
        <p:spPr>
          <a:xfrm>
            <a:off x="2197099" y="4519286"/>
            <a:ext cx="6900924" cy="484961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1626E2E-6B01-4248-9494-604A97563B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5" b="85391"/>
          <a:stretch/>
        </p:blipFill>
        <p:spPr>
          <a:xfrm>
            <a:off x="2197099" y="3487413"/>
            <a:ext cx="8039328" cy="4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9DED-9A54-4087-88F7-A969B8CB1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 and Block IDs obtained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17378-8709-4B28-93CE-2CD2B0EDB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5626125" cy="3450613"/>
          </a:xfrm>
        </p:spPr>
        <p:txBody>
          <a:bodyPr/>
          <a:lstStyle/>
          <a:p>
            <a:r>
              <a:rPr lang="en-IN" dirty="0"/>
              <a:t>Thread ID </a:t>
            </a:r>
            <a:r>
              <a:rPr lang="en-IN" dirty="0" err="1"/>
              <a:t>i,j</a:t>
            </a:r>
            <a:r>
              <a:rPr lang="en-IN" dirty="0"/>
              <a:t> select the control points for each reduction operation.</a:t>
            </a:r>
          </a:p>
          <a:p>
            <a:r>
              <a:rPr lang="en-IN" dirty="0"/>
              <a:t>Block ID </a:t>
            </a:r>
            <a:r>
              <a:rPr lang="en-IN" dirty="0" err="1"/>
              <a:t>ib,jb</a:t>
            </a:r>
            <a:r>
              <a:rPr lang="en-IN" dirty="0"/>
              <a:t> select the </a:t>
            </a:r>
            <a:r>
              <a:rPr lang="en-IN" dirty="0" err="1"/>
              <a:t>u,v</a:t>
            </a:r>
            <a:r>
              <a:rPr lang="en-IN" dirty="0"/>
              <a:t> grid co-ordinate.</a:t>
            </a:r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E56A7C2-866D-47DC-B752-C47DE0E85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032" y="2120091"/>
            <a:ext cx="3727993" cy="288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6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1470-4B87-4096-83D7-EB43CC157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Barriers an Thread Synchronization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3E410-19F5-41FD-9D7E-7A8FF145D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5495496" cy="3450613"/>
          </a:xfrm>
        </p:spPr>
        <p:txBody>
          <a:bodyPr/>
          <a:lstStyle/>
          <a:p>
            <a:r>
              <a:rPr lang="en-IN" dirty="0"/>
              <a:t>__</a:t>
            </a:r>
            <a:r>
              <a:rPr lang="en-IN" dirty="0" err="1"/>
              <a:t>syncthreads</a:t>
            </a:r>
            <a:r>
              <a:rPr lang="en-IN" dirty="0"/>
              <a:t> ensures all threads within a block have reached here.</a:t>
            </a:r>
          </a:p>
          <a:p>
            <a:r>
              <a:rPr lang="en-IN" dirty="0"/>
              <a:t>Used to prevent memory conflicts and race conditions from occurring.</a:t>
            </a:r>
          </a:p>
          <a:p>
            <a:r>
              <a:rPr lang="en-IN" dirty="0"/>
              <a:t>Use </a:t>
            </a:r>
            <a:r>
              <a:rPr lang="en-IN" dirty="0">
                <a:solidFill>
                  <a:srgbClr val="FF0000"/>
                </a:solidFill>
              </a:rPr>
              <a:t>atomic operations</a:t>
            </a:r>
            <a:r>
              <a:rPr lang="en-IN" dirty="0"/>
              <a:t> key words like and </a:t>
            </a:r>
            <a:r>
              <a:rPr lang="en-IN" dirty="0">
                <a:solidFill>
                  <a:srgbClr val="FF0000"/>
                </a:solidFill>
              </a:rPr>
              <a:t>volatile,</a:t>
            </a:r>
            <a:r>
              <a:rPr lang="en-IN" dirty="0"/>
              <a:t> to prevent race conditions.</a:t>
            </a:r>
            <a:endParaRPr lang="en-IN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A1AF83F-2A60-4194-9117-D15BDF9A5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71" y="2110734"/>
            <a:ext cx="4062979" cy="31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C2A9-727D-4D2E-8B16-F5FE75965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CUDA memory management.</a:t>
            </a:r>
            <a:endParaRPr lang="en-US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BDAB30A-1202-4781-9AE6-857CD112D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2" y="2555249"/>
            <a:ext cx="8707065" cy="676369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14AA7B77-6188-41D0-92C9-CB80757D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2" y="4008281"/>
            <a:ext cx="9021434" cy="581106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F8BAADC-8F82-45CB-B8B8-0018DBFE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8286198" cy="3450613"/>
          </a:xfrm>
        </p:spPr>
        <p:txBody>
          <a:bodyPr/>
          <a:lstStyle/>
          <a:p>
            <a:r>
              <a:rPr lang="en-IN" dirty="0"/>
              <a:t>Memory Allocation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Data transfer from host to device.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Data transfer from device to host.</a:t>
            </a:r>
            <a:endParaRPr lang="en-US" dirty="0"/>
          </a:p>
          <a:p>
            <a:endParaRPr lang="en-US" dirty="0"/>
          </a:p>
        </p:txBody>
      </p:sp>
      <p:pic>
        <p:nvPicPr>
          <p:cNvPr id="17" name="Content Placeholder 14">
            <a:extLst>
              <a:ext uri="{FF2B5EF4-FFF2-40B4-BE49-F238E27FC236}">
                <a16:creationId xmlns:a16="http://schemas.microsoft.com/office/drawing/2014/main" id="{D8149611-1264-44A9-A5A2-3A4276EE3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62" y="5466345"/>
            <a:ext cx="931675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A192E-B6DE-48B2-86E2-C947E34E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Draping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4C34-0E51-4480-8D52-4E3B0D400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7" y="2015732"/>
            <a:ext cx="6272872" cy="3450613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Draping of virtual characters is done using cloth simulation models.</a:t>
            </a:r>
          </a:p>
          <a:p>
            <a:pPr algn="just"/>
            <a:r>
              <a:rPr lang="en-IN" dirty="0"/>
              <a:t>The Fabric needs to be rendered and simulated in a time efficient manner.</a:t>
            </a:r>
          </a:p>
          <a:p>
            <a:pPr algn="just"/>
            <a:r>
              <a:rPr lang="en-IN" dirty="0"/>
              <a:t>CUDA optimization can help lower the time required to achieve this.</a:t>
            </a:r>
          </a:p>
          <a:p>
            <a:pPr algn="just"/>
            <a:r>
              <a:rPr lang="en-IN" dirty="0"/>
              <a:t>For maximum performance and process control, we choose programming language C++.</a:t>
            </a:r>
          </a:p>
          <a:p>
            <a:pPr algn="just"/>
            <a:endParaRPr lang="en-US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3327345-586A-40EA-85C9-61078692A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7" b="97085" l="77503" r="97659">
                        <a14:foregroundMark x1="85046" y1="95437" x2="85046" y2="95437"/>
                        <a14:foregroundMark x1="93303" y1="97085" x2="93303" y2="97085"/>
                        <a14:foregroundMark x1="85891" y1="96324" x2="85891" y2="96324"/>
                        <a14:foregroundMark x1="97854" y1="69962" x2="97854" y2="69962"/>
                        <a14:foregroundMark x1="97854" y1="67427" x2="97854" y2="67427"/>
                        <a14:foregroundMark x1="87646" y1="7858" x2="87646" y2="7858"/>
                        <a14:foregroundMark x1="88231" y1="5323" x2="88231" y2="5323"/>
                        <a14:foregroundMark x1="88492" y1="4309" x2="88492" y2="4309"/>
                        <a14:foregroundMark x1="90247" y1="1648" x2="90247" y2="1648"/>
                        <a14:foregroundMark x1="90897" y1="2281" x2="90897" y2="2281"/>
                        <a14:foregroundMark x1="90702" y1="1394" x2="90702" y2="1394"/>
                        <a14:foregroundMark x1="97659" y1="63878" x2="97659" y2="63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72"/>
          <a:stretch/>
        </p:blipFill>
        <p:spPr bwMode="auto">
          <a:xfrm>
            <a:off x="8176511" y="156117"/>
            <a:ext cx="3104116" cy="65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60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158B5-795A-46F4-9F7E-428F69DE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2A72B-E74D-44DA-BEA8-F17F86BB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5543" r="962"/>
          <a:stretch/>
        </p:blipFill>
        <p:spPr>
          <a:xfrm>
            <a:off x="1534696" y="1329136"/>
            <a:ext cx="9163051" cy="373429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0FB898-01AB-416E-BD64-6688331BA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693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98FBF-7617-4E0B-A9E0-67FD23BD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53CE-2DE7-4D35-A3C1-997CAB9EA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9E55BB4-6980-4AE7-901F-2FDC5FCA3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7437336" cy="6863260"/>
          </a:xfrm>
          <a:prstGeom prst="rect">
            <a:avLst/>
          </a:prstGeo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42EFF37-1B09-473B-9EE5-179FC23FDA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 flipH="1" flipV="1">
            <a:off x="9367736" y="0"/>
            <a:ext cx="2824264" cy="68580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C60A45-B950-4D9F-BAC1-62DDD7E26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>
            <a:off x="0" y="0"/>
            <a:ext cx="193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16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68A89-CAB5-4F50-B6DF-CF022FB4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F84D0C-7A1E-4CBD-8B79-64CDED084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"/>
            <a:ext cx="8267700" cy="6858000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FC1253C-FEBE-4CEC-9571-EEDF3AF400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 flipH="1" flipV="1">
            <a:off x="10198100" y="0"/>
            <a:ext cx="1993900" cy="6858000"/>
          </a:xfrm>
          <a:prstGeom prst="rect">
            <a:avLst/>
          </a:prstGeom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FBA822F-E70E-4BCF-AECF-6DFE177A9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>
            <a:off x="0" y="0"/>
            <a:ext cx="193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71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85BD-7B35-4475-931E-CD71CB26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F0349F-0BB0-4EC9-B632-DC7830A80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4" y="0"/>
            <a:ext cx="8341894" cy="6858000"/>
          </a:xfr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F96B3E03-F8E6-46A6-A073-C2637DF14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 flipH="1" flipV="1">
            <a:off x="10138610" y="0"/>
            <a:ext cx="2053389" cy="685800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9440C9D2-28AE-40DB-A31D-76B57E5E0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8" t="47741"/>
          <a:stretch/>
        </p:blipFill>
        <p:spPr>
          <a:xfrm>
            <a:off x="-1" y="0"/>
            <a:ext cx="192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8C10-F247-4DBA-BB76-C46BF979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E7B1F6-9D39-4C28-94C3-21496490B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D67902E-51A5-41C5-B3A4-6078C25BE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2" y="1391655"/>
            <a:ext cx="7077694" cy="53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2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73C9-0081-418A-9B59-F338E7412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Nsight</a:t>
            </a:r>
            <a:r>
              <a:rPr lang="en-IN" dirty="0"/>
              <a:t> : Visual Studio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08442-1C25-4A4B-8E28-F00B1B94F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A2BBA83-A663-4219-A1CE-CE0710020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15" y="1776958"/>
            <a:ext cx="6322816" cy="49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6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AE54-EB80-4F80-A82C-EAC32BDD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NVVP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2F45DF-4890-4D5F-803B-83B1F7567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6A80EBAE-392F-43FD-9DA4-FFD3E1AD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07" y="2015732"/>
            <a:ext cx="11694735" cy="43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3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349C-992E-4BA4-9E17-8707ACC2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NVVP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9EF15-0ADE-412B-BBBF-4A62C612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868F1C9A-E8E6-429E-A9B4-F1BB942AD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56" y="2173185"/>
            <a:ext cx="11730887" cy="439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696" y="804519"/>
            <a:ext cx="9520158" cy="1049235"/>
          </a:xfrm>
        </p:spPr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800" dirty="0"/>
              <a:t>Sample duration: (without yarn info)</a:t>
            </a:r>
          </a:p>
          <a:p>
            <a:r>
              <a:rPr lang="en-IN" sz="2800" dirty="0" err="1"/>
              <a:t>Cuda</a:t>
            </a:r>
            <a:r>
              <a:rPr lang="en-IN" sz="2800" dirty="0"/>
              <a:t> time (</a:t>
            </a:r>
            <a:r>
              <a:rPr lang="en-IN" sz="2800" dirty="0" err="1"/>
              <a:t>ms</a:t>
            </a:r>
            <a:r>
              <a:rPr lang="en-IN" sz="2800" dirty="0"/>
              <a:t>)= 1.227840</a:t>
            </a:r>
          </a:p>
          <a:p>
            <a:r>
              <a:rPr lang="en-IN" sz="2800" dirty="0"/>
              <a:t>Sequential time (</a:t>
            </a:r>
            <a:r>
              <a:rPr lang="en-IN" sz="2800" dirty="0" err="1"/>
              <a:t>ms</a:t>
            </a:r>
            <a:r>
              <a:rPr lang="en-IN" sz="2800" dirty="0"/>
              <a:t>) = 4.081682</a:t>
            </a:r>
          </a:p>
          <a:p>
            <a:pPr marL="0" indent="0">
              <a:buNone/>
            </a:pPr>
            <a:endParaRPr lang="en-IN" sz="2800" dirty="0"/>
          </a:p>
          <a:p>
            <a:r>
              <a:rPr lang="en-IN" sz="2800" dirty="0"/>
              <a:t>Speed up factor :3.33</a:t>
            </a:r>
          </a:p>
          <a:p>
            <a:r>
              <a:rPr lang="en-IN" sz="2800" dirty="0"/>
              <a:t>Tolerance&lt;1e-4</a:t>
            </a:r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:a16="http://schemas.microsoft.com/office/drawing/2014/main" id="{3DF3AF06-68CF-4BB8-B1BD-DFBD3EFC20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6"/>
          <a:stretch/>
        </p:blipFill>
        <p:spPr>
          <a:xfrm>
            <a:off x="7678065" y="1213685"/>
            <a:ext cx="4447821" cy="4839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B8DD3-AC58-4FA5-BBE5-9F91B20BC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40" y="2776512"/>
            <a:ext cx="1143653" cy="135610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337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3622-B865-4FF9-AFA3-63B647A52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CUDA streams for Asynchronous data transfer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F2E8-665B-4037-8935-0A9413FD7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9105FDC5-1E36-4AED-B835-176BBC185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96" y="2015732"/>
            <a:ext cx="8722905" cy="451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2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2F884-E764-4BFB-B869-E5EA5614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Rendering process</a:t>
            </a:r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39EC43F2-CC91-4D97-B2AD-6CC333602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4" b="96198" l="6684" r="88946">
                        <a14:foregroundMark x1="33162" y1="95437" x2="33162" y2="95437"/>
                        <a14:foregroundMark x1="65810" y1="96324" x2="65810" y2="96324"/>
                        <a14:foregroundMark x1="7969" y1="55006" x2="7969" y2="55006"/>
                        <a14:foregroundMark x1="6684" y1="45120" x2="6684" y2="45120"/>
                        <a14:foregroundMark x1="52185" y1="1774" x2="52185" y2="1774"/>
                        <a14:foregroundMark x1="44987" y1="4943" x2="44987" y2="4943"/>
                        <a14:foregroundMark x1="47044" y1="3676" x2="47044" y2="3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616" y="1630437"/>
            <a:ext cx="743682" cy="15083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CB0229-5326-4807-9DCF-3634E22B37F6}"/>
              </a:ext>
            </a:extLst>
          </p:cNvPr>
          <p:cNvSpPr/>
          <p:nvPr/>
        </p:nvSpPr>
        <p:spPr>
          <a:xfrm>
            <a:off x="771896" y="2015731"/>
            <a:ext cx="10282957" cy="4159437"/>
          </a:xfrm>
          <a:prstGeom prst="rect">
            <a:avLst/>
          </a:prstGeom>
        </p:spPr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7A2852-09DD-4A9B-9829-79382B7D9A25}"/>
              </a:ext>
            </a:extLst>
          </p:cNvPr>
          <p:cNvSpPr/>
          <p:nvPr/>
        </p:nvSpPr>
        <p:spPr>
          <a:xfrm>
            <a:off x="1319368" y="3202463"/>
            <a:ext cx="1896318" cy="7226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a typeface="Calibri" panose="020F0502020204030204" pitchFamily="34" charset="0"/>
                <a:cs typeface="Times New Roman" panose="02020603050405020304" pitchFamily="18" charset="0"/>
              </a:rPr>
              <a:t>CAD model of the target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F98D97-4CC0-4AB1-86A2-373321C82318}"/>
              </a:ext>
            </a:extLst>
          </p:cNvPr>
          <p:cNvCxnSpPr/>
          <p:nvPr/>
        </p:nvCxnSpPr>
        <p:spPr>
          <a:xfrm>
            <a:off x="3660010" y="3549083"/>
            <a:ext cx="11584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2BDF295-F215-4B89-971D-4490968246A8}"/>
              </a:ext>
            </a:extLst>
          </p:cNvPr>
          <p:cNvSpPr/>
          <p:nvPr/>
        </p:nvSpPr>
        <p:spPr>
          <a:xfrm>
            <a:off x="5135805" y="3126089"/>
            <a:ext cx="1935990" cy="7989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ea typeface="Calibri" panose="020F0502020204030204" pitchFamily="34" charset="0"/>
                <a:cs typeface="Times New Roman" panose="02020603050405020304" pitchFamily="18" charset="0"/>
              </a:rPr>
              <a:t>Target feature points</a:t>
            </a:r>
            <a:endParaRPr lang="en-US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ABE61D-6E95-4C64-B674-C23675B7DF0C}"/>
              </a:ext>
            </a:extLst>
          </p:cNvPr>
          <p:cNvCxnSpPr/>
          <p:nvPr/>
        </p:nvCxnSpPr>
        <p:spPr>
          <a:xfrm flipV="1">
            <a:off x="7273484" y="3549083"/>
            <a:ext cx="14962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47E8F52-F44D-4D98-884D-03AE164AF191}"/>
              </a:ext>
            </a:extLst>
          </p:cNvPr>
          <p:cNvSpPr/>
          <p:nvPr/>
        </p:nvSpPr>
        <p:spPr>
          <a:xfrm>
            <a:off x="9011908" y="3202463"/>
            <a:ext cx="1935195" cy="79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Grid of points for fabric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573C4302-85A8-43B0-951B-73BBE90BB4F0}"/>
              </a:ext>
            </a:extLst>
          </p:cNvPr>
          <p:cNvSpPr txBox="1"/>
          <p:nvPr/>
        </p:nvSpPr>
        <p:spPr>
          <a:xfrm>
            <a:off x="7365364" y="2795417"/>
            <a:ext cx="1697959" cy="65211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Physical simulation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60BE81-B34A-4706-921A-9893CBD75D92}"/>
              </a:ext>
            </a:extLst>
          </p:cNvPr>
          <p:cNvCxnSpPr/>
          <p:nvPr/>
        </p:nvCxnSpPr>
        <p:spPr>
          <a:xfrm>
            <a:off x="9920236" y="4136573"/>
            <a:ext cx="0" cy="5874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E36BE-209D-4444-883F-59CB914C158E}"/>
              </a:ext>
            </a:extLst>
          </p:cNvPr>
          <p:cNvSpPr/>
          <p:nvPr/>
        </p:nvSpPr>
        <p:spPr>
          <a:xfrm>
            <a:off x="9011908" y="4803492"/>
            <a:ext cx="1935195" cy="79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Fabric geometry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B197D1-635D-4EBB-B5BD-31CC6EEF727A}"/>
              </a:ext>
            </a:extLst>
          </p:cNvPr>
          <p:cNvCxnSpPr/>
          <p:nvPr/>
        </p:nvCxnSpPr>
        <p:spPr>
          <a:xfrm flipH="1" flipV="1">
            <a:off x="7443279" y="5273485"/>
            <a:ext cx="14960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411E7B-7915-4FA8-9455-053F6EA6FA88}"/>
              </a:ext>
            </a:extLst>
          </p:cNvPr>
          <p:cNvSpPr/>
          <p:nvPr/>
        </p:nvSpPr>
        <p:spPr>
          <a:xfrm>
            <a:off x="5048048" y="4911706"/>
            <a:ext cx="2161962" cy="798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Fully Rendered Fabric on Target</a:t>
            </a:r>
            <a:endParaRPr lang="en-US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31607A-E7A3-4612-B402-AE139BBEBE4C}"/>
              </a:ext>
            </a:extLst>
          </p:cNvPr>
          <p:cNvSpPr/>
          <p:nvPr/>
        </p:nvSpPr>
        <p:spPr>
          <a:xfrm>
            <a:off x="5608625" y="2149870"/>
            <a:ext cx="271802" cy="26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B1F6956-6D8F-429F-849F-D846539CBDF1}"/>
              </a:ext>
            </a:extLst>
          </p:cNvPr>
          <p:cNvSpPr/>
          <p:nvPr/>
        </p:nvSpPr>
        <p:spPr>
          <a:xfrm>
            <a:off x="6381161" y="2155089"/>
            <a:ext cx="271802" cy="26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7B59D1-524D-4AB6-B6F4-01D7E63BE166}"/>
              </a:ext>
            </a:extLst>
          </p:cNvPr>
          <p:cNvSpPr/>
          <p:nvPr/>
        </p:nvSpPr>
        <p:spPr>
          <a:xfrm>
            <a:off x="5608625" y="2553414"/>
            <a:ext cx="271802" cy="26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8D548C-5AE2-47FF-A9CA-0EBE347B1A8B}"/>
              </a:ext>
            </a:extLst>
          </p:cNvPr>
          <p:cNvSpPr/>
          <p:nvPr/>
        </p:nvSpPr>
        <p:spPr>
          <a:xfrm>
            <a:off x="6394948" y="2526983"/>
            <a:ext cx="271802" cy="26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B31514F-ED2A-4B0C-AC6B-5B734810F873}"/>
              </a:ext>
            </a:extLst>
          </p:cNvPr>
          <p:cNvSpPr/>
          <p:nvPr/>
        </p:nvSpPr>
        <p:spPr>
          <a:xfrm>
            <a:off x="9506041" y="2288010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46423D-75FA-4745-9786-ECB879910D6D}"/>
              </a:ext>
            </a:extLst>
          </p:cNvPr>
          <p:cNvSpPr/>
          <p:nvPr/>
        </p:nvSpPr>
        <p:spPr>
          <a:xfrm>
            <a:off x="10278577" y="2293229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E9E02-639B-4C4B-B572-CCA683AB30E8}"/>
              </a:ext>
            </a:extLst>
          </p:cNvPr>
          <p:cNvSpPr/>
          <p:nvPr/>
        </p:nvSpPr>
        <p:spPr>
          <a:xfrm>
            <a:off x="9506041" y="2691554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9A37703-CF33-4B4D-89A9-FF464A5947FA}"/>
              </a:ext>
            </a:extLst>
          </p:cNvPr>
          <p:cNvSpPr/>
          <p:nvPr/>
        </p:nvSpPr>
        <p:spPr>
          <a:xfrm>
            <a:off x="10292364" y="2665123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D4EA9BEF-3281-49A2-93E6-61F4EE786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7" b="97085" l="77503" r="97659">
                        <a14:foregroundMark x1="97854" y1="69962" x2="97854" y2="69962"/>
                        <a14:foregroundMark x1="97854" y1="67427" x2="97854" y2="67427"/>
                        <a14:foregroundMark x1="87646" y1="7858" x2="87646" y2="7858"/>
                        <a14:foregroundMark x1="88231" y1="5323" x2="88231" y2="5323"/>
                        <a14:foregroundMark x1="97659" y1="63878" x2="97659" y2="63878"/>
                        <a14:backgroundMark x1="86476" y1="20913" x2="89337" y2="47909"/>
                        <a14:backgroundMark x1="90117" y1="18251" x2="86411" y2="20913"/>
                        <a14:backgroundMark x1="86411" y1="20913" x2="84070" y2="28264"/>
                        <a14:backgroundMark x1="84070" y1="28264" x2="83615" y2="33587"/>
                        <a14:backgroundMark x1="79974" y1="49556" x2="80689" y2="49937"/>
                        <a14:backgroundMark x1="96944" y1="77820" x2="96749" y2="82129"/>
                        <a14:backgroundMark x1="85436" y1="82383" x2="89012" y2="79975"/>
                        <a14:backgroundMark x1="89012" y1="79975" x2="92783" y2="83016"/>
                        <a14:backgroundMark x1="92783" y1="83016" x2="92848" y2="92015"/>
                        <a14:backgroundMark x1="92848" y1="92015" x2="94278" y2="97719"/>
                        <a14:backgroundMark x1="86476" y1="85551" x2="84265" y2="98986"/>
                        <a14:backgroundMark x1="86996" y1="24968" x2="86866" y2="45627"/>
                        <a14:backgroundMark x1="87451" y1="20152" x2="85761" y2="31812"/>
                        <a14:backgroundMark x1="85761" y1="31812" x2="85761" y2="39290"/>
                        <a14:backgroundMark x1="85761" y1="39290" x2="87776" y2="41445"/>
                        <a14:backgroundMark x1="83550" y1="25602" x2="85436" y2="18124"/>
                        <a14:backgroundMark x1="85436" y1="18124" x2="91743" y2="18124"/>
                        <a14:backgroundMark x1="91743" y1="18124" x2="95709" y2="18885"/>
                        <a14:backgroundMark x1="95709" y1="18885" x2="94083" y2="26236"/>
                        <a14:backgroundMark x1="94083" y1="26236" x2="84330" y2="25982"/>
                        <a14:backgroundMark x1="84330" y1="25982" x2="84265" y2="25856"/>
                        <a14:backgroundMark x1="91873" y1="1901" x2="88231" y2="3676"/>
                        <a14:backgroundMark x1="88231" y1="3676" x2="88036" y2="3929"/>
                        <a14:backgroundMark x1="97399" y1="76933" x2="97594" y2="76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72" t="45468" b="19137"/>
          <a:stretch/>
        </p:blipFill>
        <p:spPr bwMode="auto">
          <a:xfrm>
            <a:off x="9110728" y="5561109"/>
            <a:ext cx="1737554" cy="129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18F161F2-0C30-4CB7-BCAE-5A36166AF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67" b="97085" l="77503" r="97659">
                        <a14:foregroundMark x1="85046" y1="95437" x2="85046" y2="95437"/>
                        <a14:foregroundMark x1="93303" y1="97085" x2="93303" y2="97085"/>
                        <a14:foregroundMark x1="85891" y1="96324" x2="85891" y2="96324"/>
                        <a14:foregroundMark x1="97854" y1="69962" x2="97854" y2="69962"/>
                        <a14:foregroundMark x1="97854" y1="67427" x2="97854" y2="67427"/>
                        <a14:foregroundMark x1="87646" y1="7858" x2="87646" y2="7858"/>
                        <a14:foregroundMark x1="88231" y1="5323" x2="88231" y2="5323"/>
                        <a14:foregroundMark x1="88492" y1="4309" x2="88492" y2="4309"/>
                        <a14:foregroundMark x1="90247" y1="1648" x2="90247" y2="1648"/>
                        <a14:foregroundMark x1="90897" y1="2281" x2="90897" y2="2281"/>
                        <a14:foregroundMark x1="90702" y1="1394" x2="90702" y2="1394"/>
                        <a14:foregroundMark x1="97659" y1="63878" x2="97659" y2="63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72"/>
          <a:stretch/>
        </p:blipFill>
        <p:spPr bwMode="auto">
          <a:xfrm>
            <a:off x="3416941" y="4136573"/>
            <a:ext cx="1166778" cy="246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65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B267-0ADC-4505-A55B-6DAD0021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Profiler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EAB1F-FB7C-4D90-8153-3E598A4F8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59736D-E1A6-48CF-B560-0EF5666CC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9" y="2015731"/>
            <a:ext cx="11279601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14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F320-941B-5440-9243-6BCF0AF15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40425-1D0D-4145-B66D-98AD11D6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9613" y="1853754"/>
            <a:ext cx="9270610" cy="50042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1F1B1C"/>
                </a:solidFill>
              </a:rPr>
              <a:t>CUDA</a:t>
            </a:r>
            <a:endParaRPr lang="en-US" dirty="0">
              <a:solidFill>
                <a:srgbClr val="1F1B1C"/>
              </a:solidFill>
            </a:endParaRPr>
          </a:p>
          <a:p>
            <a:r>
              <a:rPr lang="en-US" dirty="0">
                <a:solidFill>
                  <a:srgbClr val="1F1B1C"/>
                </a:solidFill>
              </a:rPr>
              <a:t>NVIDIA, GPU Programming Guide, Version 8.0.</a:t>
            </a:r>
          </a:p>
          <a:p>
            <a:r>
              <a:rPr lang="en-US" dirty="0">
                <a:solidFill>
                  <a:srgbClr val="1F1B1C"/>
                </a:solidFill>
                <a:hlinkClick r:id="rId2"/>
              </a:rPr>
              <a:t>http://docs.nvidia.com/cuda/cuda-c-programming-guide/index.html</a:t>
            </a:r>
            <a:r>
              <a:rPr lang="en-US" dirty="0">
                <a:solidFill>
                  <a:srgbClr val="1F1B1C"/>
                </a:solidFill>
              </a:rPr>
              <a:t> </a:t>
            </a:r>
          </a:p>
          <a:p>
            <a:r>
              <a:rPr lang="en-IN" dirty="0"/>
              <a:t>C</a:t>
            </a:r>
            <a:r>
              <a:rPr lang="en-US" dirty="0"/>
              <a:t>S 759 Slides: High Performance Computing applications for Engineering</a:t>
            </a:r>
          </a:p>
          <a:p>
            <a:r>
              <a:rPr lang="en-US" dirty="0"/>
              <a:t>Jason Sanders and Edward </a:t>
            </a:r>
            <a:r>
              <a:rPr lang="en-US" dirty="0" err="1"/>
              <a:t>Kandrot</a:t>
            </a:r>
            <a:r>
              <a:rPr lang="en-US" dirty="0"/>
              <a:t>: CUDA by Example: An Introduction to General-Purpose GPU Programming, Addison-Wesley Professional, 2010</a:t>
            </a:r>
          </a:p>
          <a:p>
            <a:r>
              <a:rPr lang="en-US" dirty="0">
                <a:hlinkClick r:id="rId3"/>
              </a:rPr>
              <a:t>Lecture1.pdf (bu.edu)</a:t>
            </a:r>
            <a:endParaRPr lang="en-US" dirty="0"/>
          </a:p>
          <a:p>
            <a:pPr marL="0" indent="0">
              <a:buNone/>
            </a:pPr>
            <a:r>
              <a:rPr lang="en-IN" dirty="0"/>
              <a:t>Graphics</a:t>
            </a:r>
            <a:endParaRPr lang="en-US" dirty="0"/>
          </a:p>
          <a:p>
            <a:r>
              <a:rPr lang="en-US" dirty="0"/>
              <a:t>ME 535 slides : CAGD</a:t>
            </a:r>
          </a:p>
          <a:p>
            <a:r>
              <a:rPr lang="en-US" dirty="0" err="1"/>
              <a:t>Yuksel</a:t>
            </a:r>
            <a:r>
              <a:rPr lang="en-US" dirty="0"/>
              <a:t>, C., Kaldor, J. M., James, D. L., &amp; </a:t>
            </a:r>
            <a:r>
              <a:rPr lang="en-US" dirty="0" err="1"/>
              <a:t>Marschner</a:t>
            </a:r>
            <a:r>
              <a:rPr lang="en-US" dirty="0"/>
              <a:t>, S. (2012). Stitch meshes for modeling knitted clothing with yarn-level detail. </a:t>
            </a:r>
            <a:r>
              <a:rPr lang="en-US" i="1" dirty="0"/>
              <a:t>ACM Transactions on Graphics (TOG)</a:t>
            </a:r>
            <a:r>
              <a:rPr lang="en-US" dirty="0"/>
              <a:t>, </a:t>
            </a:r>
            <a:r>
              <a:rPr lang="en-US" i="1" dirty="0"/>
              <a:t>31</a:t>
            </a:r>
            <a:r>
              <a:rPr lang="en-US" dirty="0"/>
              <a:t>(4), 1-12.</a:t>
            </a:r>
          </a:p>
        </p:txBody>
      </p:sp>
    </p:spTree>
    <p:extLst>
      <p:ext uri="{BB962C8B-B14F-4D97-AF65-F5344CB8AC3E}">
        <p14:creationId xmlns:p14="http://schemas.microsoft.com/office/powerpoint/2010/main" val="2145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ECD2-9E70-4E28-9085-9B95F358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scope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F6508-A553-41D8-904C-ACA6A833F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696" y="2015732"/>
            <a:ext cx="4795921" cy="3450613"/>
          </a:xfrm>
        </p:spPr>
        <p:txBody>
          <a:bodyPr/>
          <a:lstStyle/>
          <a:p>
            <a:r>
              <a:rPr lang="en-IN" dirty="0"/>
              <a:t>Converting a grid of control points into a fabric geometry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E6F578-CC91-4796-9E82-8EDD872ABEFC}"/>
              </a:ext>
            </a:extLst>
          </p:cNvPr>
          <p:cNvSpPr/>
          <p:nvPr/>
        </p:nvSpPr>
        <p:spPr>
          <a:xfrm>
            <a:off x="771896" y="2015731"/>
            <a:ext cx="10282957" cy="4159437"/>
          </a:xfrm>
          <a:prstGeom prst="rect">
            <a:avLst/>
          </a:prstGeom>
        </p:spPr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086404-7890-41E4-83C5-4BFB3B850DA4}"/>
              </a:ext>
            </a:extLst>
          </p:cNvPr>
          <p:cNvSpPr/>
          <p:nvPr/>
        </p:nvSpPr>
        <p:spPr>
          <a:xfrm>
            <a:off x="8417170" y="1391654"/>
            <a:ext cx="3305908" cy="5466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525130-4A64-4BE7-AA4C-D6676F35EA8F}"/>
              </a:ext>
            </a:extLst>
          </p:cNvPr>
          <p:cNvCxnSpPr/>
          <p:nvPr/>
        </p:nvCxnSpPr>
        <p:spPr>
          <a:xfrm>
            <a:off x="7512502" y="2114560"/>
            <a:ext cx="1079077" cy="305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9">
            <a:extLst>
              <a:ext uri="{FF2B5EF4-FFF2-40B4-BE49-F238E27FC236}">
                <a16:creationId xmlns:a16="http://schemas.microsoft.com/office/drawing/2014/main" id="{CB39D5C4-D7DE-4D96-A0CD-3F28BDFF9E2F}"/>
              </a:ext>
            </a:extLst>
          </p:cNvPr>
          <p:cNvSpPr txBox="1"/>
          <p:nvPr/>
        </p:nvSpPr>
        <p:spPr>
          <a:xfrm>
            <a:off x="6438367" y="1638937"/>
            <a:ext cx="1652478" cy="746113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Scope of project 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1D3E69-C023-4F96-98B7-BAC5FC5A7904}"/>
              </a:ext>
            </a:extLst>
          </p:cNvPr>
          <p:cNvGrpSpPr/>
          <p:nvPr/>
        </p:nvGrpSpPr>
        <p:grpSpPr>
          <a:xfrm>
            <a:off x="9011908" y="2288010"/>
            <a:ext cx="1935195" cy="4569990"/>
            <a:chOff x="9011908" y="2288010"/>
            <a:chExt cx="1935195" cy="45699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80F666-C72C-40CE-B9DF-826C45BE5A0B}"/>
                </a:ext>
              </a:extLst>
            </p:cNvPr>
            <p:cNvSpPr/>
            <p:nvPr/>
          </p:nvSpPr>
          <p:spPr>
            <a:xfrm>
              <a:off x="9011908" y="3202463"/>
              <a:ext cx="1935195" cy="798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6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Grid of points for fabric</a:t>
              </a:r>
              <a:endPara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6EE2E85-6B70-411C-AF1E-6ECB2766ED6C}"/>
                </a:ext>
              </a:extLst>
            </p:cNvPr>
            <p:cNvCxnSpPr/>
            <p:nvPr/>
          </p:nvCxnSpPr>
          <p:spPr>
            <a:xfrm>
              <a:off x="9920236" y="4136573"/>
              <a:ext cx="0" cy="5874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E3D7FD-DE22-4BA1-8349-D783AF1F2463}"/>
                </a:ext>
              </a:extLst>
            </p:cNvPr>
            <p:cNvSpPr/>
            <p:nvPr/>
          </p:nvSpPr>
          <p:spPr>
            <a:xfrm>
              <a:off x="9011908" y="4803492"/>
              <a:ext cx="1935195" cy="79840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05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IN" sz="160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Fabric geometry</a:t>
              </a:r>
              <a:endPara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C28E23-CB1E-4D46-A76B-20F02D3FCCF8}"/>
                </a:ext>
              </a:extLst>
            </p:cNvPr>
            <p:cNvSpPr/>
            <p:nvPr/>
          </p:nvSpPr>
          <p:spPr>
            <a:xfrm>
              <a:off x="9506041" y="2288010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36CAB7-F9F5-4C76-B089-0F47DCD4E97C}"/>
                </a:ext>
              </a:extLst>
            </p:cNvPr>
            <p:cNvSpPr/>
            <p:nvPr/>
          </p:nvSpPr>
          <p:spPr>
            <a:xfrm>
              <a:off x="10278577" y="2293229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0BA3132-F118-4B65-9D1C-2FBFA458E6AD}"/>
                </a:ext>
              </a:extLst>
            </p:cNvPr>
            <p:cNvSpPr/>
            <p:nvPr/>
          </p:nvSpPr>
          <p:spPr>
            <a:xfrm>
              <a:off x="9506041" y="2691554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A05B5D-6D55-44AA-9F56-B2DC2ABF1E36}"/>
                </a:ext>
              </a:extLst>
            </p:cNvPr>
            <p:cNvSpPr/>
            <p:nvPr/>
          </p:nvSpPr>
          <p:spPr>
            <a:xfrm>
              <a:off x="10292364" y="2665123"/>
              <a:ext cx="271802" cy="26409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See the source image">
              <a:extLst>
                <a:ext uri="{FF2B5EF4-FFF2-40B4-BE49-F238E27FC236}">
                  <a16:creationId xmlns:a16="http://schemas.microsoft.com/office/drawing/2014/main" id="{1618D208-E0A6-45E5-B3F2-5386D34258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267" b="97085" l="77503" r="97659">
                          <a14:foregroundMark x1="97854" y1="69962" x2="97854" y2="69962"/>
                          <a14:foregroundMark x1="97854" y1="67427" x2="97854" y2="67427"/>
                          <a14:foregroundMark x1="87646" y1="7858" x2="87646" y2="7858"/>
                          <a14:foregroundMark x1="88231" y1="5323" x2="88231" y2="5323"/>
                          <a14:foregroundMark x1="97659" y1="63878" x2="97659" y2="63878"/>
                          <a14:backgroundMark x1="86476" y1="20913" x2="89337" y2="47909"/>
                          <a14:backgroundMark x1="90117" y1="18251" x2="86411" y2="20913"/>
                          <a14:backgroundMark x1="86411" y1="20913" x2="84070" y2="28264"/>
                          <a14:backgroundMark x1="84070" y1="28264" x2="83615" y2="33587"/>
                          <a14:backgroundMark x1="79974" y1="49556" x2="80689" y2="49937"/>
                          <a14:backgroundMark x1="96944" y1="77820" x2="96749" y2="82129"/>
                          <a14:backgroundMark x1="85436" y1="82383" x2="89012" y2="79975"/>
                          <a14:backgroundMark x1="89012" y1="79975" x2="92783" y2="83016"/>
                          <a14:backgroundMark x1="92783" y1="83016" x2="92848" y2="92015"/>
                          <a14:backgroundMark x1="92848" y1="92015" x2="94278" y2="97719"/>
                          <a14:backgroundMark x1="86476" y1="85551" x2="84265" y2="98986"/>
                          <a14:backgroundMark x1="86996" y1="24968" x2="86866" y2="45627"/>
                          <a14:backgroundMark x1="87451" y1="20152" x2="85761" y2="31812"/>
                          <a14:backgroundMark x1="85761" y1="31812" x2="85761" y2="39290"/>
                          <a14:backgroundMark x1="85761" y1="39290" x2="87776" y2="41445"/>
                          <a14:backgroundMark x1="83550" y1="25602" x2="85436" y2="18124"/>
                          <a14:backgroundMark x1="85436" y1="18124" x2="91743" y2="18124"/>
                          <a14:backgroundMark x1="91743" y1="18124" x2="95709" y2="18885"/>
                          <a14:backgroundMark x1="95709" y1="18885" x2="94083" y2="26236"/>
                          <a14:backgroundMark x1="94083" y1="26236" x2="84330" y2="25982"/>
                          <a14:backgroundMark x1="84330" y1="25982" x2="84265" y2="25856"/>
                          <a14:backgroundMark x1="91873" y1="1901" x2="88231" y2="3676"/>
                          <a14:backgroundMark x1="88231" y1="3676" x2="88036" y2="3929"/>
                          <a14:backgroundMark x1="97399" y1="76933" x2="97594" y2="7655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72" t="45468" b="19137"/>
            <a:stretch/>
          </p:blipFill>
          <p:spPr bwMode="auto">
            <a:xfrm>
              <a:off x="9110728" y="5561109"/>
              <a:ext cx="1737554" cy="1296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375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B-Spline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079" y="2097742"/>
            <a:ext cx="5989203" cy="375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9AD0CE-E0BC-4834-83BA-18291486FB6D}"/>
              </a:ext>
            </a:extLst>
          </p:cNvPr>
          <p:cNvSpPr/>
          <p:nvPr/>
        </p:nvSpPr>
        <p:spPr>
          <a:xfrm>
            <a:off x="3644503" y="3976175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5C3BFD-4D9F-4B36-935C-ED02804E10F3}"/>
              </a:ext>
            </a:extLst>
          </p:cNvPr>
          <p:cNvSpPr/>
          <p:nvPr/>
        </p:nvSpPr>
        <p:spPr>
          <a:xfrm>
            <a:off x="5356291" y="5264341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1C1DD3-7FA9-448A-A30C-09E81C224D71}"/>
              </a:ext>
            </a:extLst>
          </p:cNvPr>
          <p:cNvSpPr/>
          <p:nvPr/>
        </p:nvSpPr>
        <p:spPr>
          <a:xfrm>
            <a:off x="6973857" y="4609221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7EBC30-9321-4851-8B3D-F9366C20BCB5}"/>
              </a:ext>
            </a:extLst>
          </p:cNvPr>
          <p:cNvSpPr/>
          <p:nvPr/>
        </p:nvSpPr>
        <p:spPr>
          <a:xfrm>
            <a:off x="4570626" y="2463898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B293D8-C15D-4DA2-AF76-78FD1672943A}"/>
              </a:ext>
            </a:extLst>
          </p:cNvPr>
          <p:cNvSpPr/>
          <p:nvPr/>
        </p:nvSpPr>
        <p:spPr>
          <a:xfrm>
            <a:off x="6209590" y="3741038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F520646-2CB5-4AA3-A74E-A7FC9A3F81BD}"/>
              </a:ext>
            </a:extLst>
          </p:cNvPr>
          <p:cNvSpPr/>
          <p:nvPr/>
        </p:nvSpPr>
        <p:spPr>
          <a:xfrm>
            <a:off x="7876533" y="3050052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0FA440-51E5-40C7-9B60-3EF6746A024E}"/>
              </a:ext>
            </a:extLst>
          </p:cNvPr>
          <p:cNvSpPr/>
          <p:nvPr/>
        </p:nvSpPr>
        <p:spPr>
          <a:xfrm>
            <a:off x="8774677" y="3476948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E6420F-2286-452F-8C2F-0AB6C1344EF2}"/>
              </a:ext>
            </a:extLst>
          </p:cNvPr>
          <p:cNvSpPr/>
          <p:nvPr/>
        </p:nvSpPr>
        <p:spPr>
          <a:xfrm>
            <a:off x="5415484" y="2844180"/>
            <a:ext cx="271802" cy="26409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1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Blossoming polynomials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7"/>
          <a:stretch/>
        </p:blipFill>
        <p:spPr>
          <a:xfrm>
            <a:off x="1259810" y="1853754"/>
            <a:ext cx="7511679" cy="4605661"/>
          </a:xfrm>
        </p:spPr>
      </p:pic>
    </p:spTree>
    <p:extLst>
      <p:ext uri="{BB962C8B-B14F-4D97-AF65-F5344CB8AC3E}">
        <p14:creationId xmlns:p14="http://schemas.microsoft.com/office/powerpoint/2010/main" val="413156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Bi-variate Blossom : Quadratic </a:t>
            </a:r>
            <a:r>
              <a:rPr lang="en-IN" dirty="0" err="1"/>
              <a:t>Bspline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76" y="2049712"/>
            <a:ext cx="6773347" cy="4367185"/>
          </a:xfrm>
        </p:spPr>
      </p:pic>
    </p:spTree>
    <p:extLst>
      <p:ext uri="{BB962C8B-B14F-4D97-AF65-F5344CB8AC3E}">
        <p14:creationId xmlns:p14="http://schemas.microsoft.com/office/powerpoint/2010/main" val="23358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Tri-variate Blossom : Cubic </a:t>
            </a:r>
            <a:r>
              <a:rPr lang="en-IN" dirty="0" err="1"/>
              <a:t>Bspline</a:t>
            </a:r>
            <a:endParaRPr lang="en-IN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52" y="1853754"/>
            <a:ext cx="7268480" cy="468642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3695" y="4883648"/>
                <a:ext cx="7393242" cy="338554"/>
              </a:xfrm>
              <a:prstGeom prst="rect">
                <a:avLst/>
              </a:prstGeom>
              <a:solidFill>
                <a:srgbClr val="EEEEEE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b="0" i="1" smtClean="0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r>
                        <a:rPr lang="en-IN" sz="1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I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b="0" i="1" smtClean="0">
                              <a:latin typeface="Cambria Math"/>
                            </a:rPr>
                            <m:t>1−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/>
                            </a:rPr>
                            <m:t>1−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𝑟</m:t>
                          </m:r>
                        </m:e>
                      </m:d>
                      <m:sSub>
                        <m:sSubPr>
                          <m:ctrlPr>
                            <a:rPr lang="en-IN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 smtClean="0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IN" sz="1600" b="1" i="1" smtClean="0"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IN" sz="1600" b="1" i="1" smtClean="0">
                          <a:latin typeface="Cambria Math"/>
                        </a:rPr>
                        <m:t>+</m:t>
                      </m:r>
                      <m:r>
                        <a:rPr lang="en-IN" sz="1600" b="1" i="0" smtClean="0">
                          <a:latin typeface="Cambria Math"/>
                        </a:rPr>
                        <m:t>𝚺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/>
                            </a:rPr>
                            <m:t>1−</m:t>
                          </m:r>
                          <m:r>
                            <a:rPr lang="en-IN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/>
                            </a:rPr>
                            <m:t>1−</m:t>
                          </m:r>
                          <m:r>
                            <a:rPr lang="en-IN" sz="1600" i="1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IN" sz="1600" b="0" i="1" smtClean="0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en-I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IN" sz="16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IN" sz="1600" b="1" i="1" smtClean="0">
                          <a:latin typeface="Cambria Math"/>
                        </a:rPr>
                        <m:t>+</m:t>
                      </m:r>
                      <m:r>
                        <a:rPr lang="en-IN" sz="1600" b="1">
                          <a:latin typeface="Cambria Math"/>
                        </a:rPr>
                        <m:t>𝚺</m:t>
                      </m:r>
                      <m:d>
                        <m:dPr>
                          <m:ctrlPr>
                            <a:rPr lang="en-I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1600" i="1">
                              <a:latin typeface="Cambria Math"/>
                            </a:rPr>
                            <m:t>1−</m:t>
                          </m:r>
                          <m:r>
                            <a:rPr lang="en-IN" sz="16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IN" sz="1600" b="0" i="1" smtClean="0">
                          <a:latin typeface="Cambria Math"/>
                        </a:rPr>
                        <m:t>𝑡</m:t>
                      </m:r>
                      <m:r>
                        <a:rPr lang="en-IN" sz="1600" i="1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en-I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IN" sz="16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IN" sz="1600" b="1" i="1">
                          <a:latin typeface="Cambria Math"/>
                        </a:rPr>
                        <m:t>+</m:t>
                      </m:r>
                      <m:r>
                        <a:rPr lang="en-IN" sz="1600" b="0" i="1" smtClean="0">
                          <a:latin typeface="Cambria Math"/>
                        </a:rPr>
                        <m:t>𝑠</m:t>
                      </m:r>
                      <m:r>
                        <a:rPr lang="en-IN" sz="1600" b="1" i="1" smtClean="0">
                          <a:latin typeface="Cambria Math"/>
                        </a:rPr>
                        <m:t>𝒕𝒓</m:t>
                      </m:r>
                      <m:sSub>
                        <m:sSubPr>
                          <m:ctrlPr>
                            <a:rPr lang="en-IN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600" b="1" i="1">
                              <a:latin typeface="Cambria Math"/>
                            </a:rPr>
                            <m:t>𝒃</m:t>
                          </m:r>
                        </m:e>
                        <m:sub>
                          <m:r>
                            <a:rPr lang="en-IN" sz="1600" b="1" i="1" smtClean="0">
                              <a:latin typeface="Cambria Math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695" y="4883648"/>
                <a:ext cx="7393242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82112" y="2677842"/>
                <a:ext cx="1030410" cy="369332"/>
              </a:xfrm>
              <a:prstGeom prst="rect">
                <a:avLst/>
              </a:prstGeom>
              <a:solidFill>
                <a:srgbClr val="E9E9F3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/>
                            </a:rPr>
                            <m:t>𝑠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𝑡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112" y="2677842"/>
                <a:ext cx="10304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31792" y="2677842"/>
                <a:ext cx="1030410" cy="369332"/>
              </a:xfrm>
              <a:prstGeom prst="rect">
                <a:avLst/>
              </a:prstGeom>
              <a:solidFill>
                <a:srgbClr val="E9E9F3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𝑠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i="1">
                              <a:latin typeface="Cambria Math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792" y="2677842"/>
                <a:ext cx="10304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90768" y="5455618"/>
                <a:ext cx="3623813" cy="369332"/>
              </a:xfrm>
              <a:prstGeom prst="rect">
                <a:avLst/>
              </a:prstGeom>
              <a:solidFill>
                <a:srgbClr val="EAEAEA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IN" b="0" i="1" smtClean="0">
                          <a:latin typeface="Cambria Math"/>
                        </a:rPr>
                        <m:t>,</m:t>
                      </m:r>
                      <m:r>
                        <a:rPr lang="en-IN" i="1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/>
                            </a:rPr>
                            <m:t>0</m:t>
                          </m:r>
                          <m:r>
                            <a:rPr lang="en-IN" i="1">
                              <a:latin typeface="Cambria Math"/>
                            </a:rPr>
                            <m:t>,0,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IN" b="0" i="1" smtClean="0">
                          <a:latin typeface="Cambria Math"/>
                        </a:rPr>
                        <m:t>,</m:t>
                      </m:r>
                      <m:r>
                        <a:rPr lang="en-IN" i="1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/>
                            </a:rPr>
                            <m:t>0,1,1</m:t>
                          </m:r>
                        </m:e>
                      </m:d>
                      <m:r>
                        <a:rPr lang="en-IN" b="0" i="1" smtClean="0">
                          <a:latin typeface="Cambria Math"/>
                        </a:rPr>
                        <m:t>, </m:t>
                      </m:r>
                      <m:r>
                        <a:rPr lang="en-IN" i="1">
                          <a:latin typeface="Cambria Math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IN" i="1">
                              <a:latin typeface="Cambria Math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768" y="5455618"/>
                <a:ext cx="36238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3554</TotalTime>
  <Words>847</Words>
  <Application>Microsoft Office PowerPoint</Application>
  <PresentationFormat>Widescreen</PresentationFormat>
  <Paragraphs>243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Palatino Linotype</vt:lpstr>
      <vt:lpstr>Times New Roman</vt:lpstr>
      <vt:lpstr>Gallery</vt:lpstr>
      <vt:lpstr>CUDA optimization</vt:lpstr>
      <vt:lpstr>Contents</vt:lpstr>
      <vt:lpstr>Draping </vt:lpstr>
      <vt:lpstr>Rendering process</vt:lpstr>
      <vt:lpstr>Our scope</vt:lpstr>
      <vt:lpstr>B-Spline surface</vt:lpstr>
      <vt:lpstr>Blossoming polynomials</vt:lpstr>
      <vt:lpstr>Bi-variate Blossom : Quadratic Bspline</vt:lpstr>
      <vt:lpstr>Tri-variate Blossom : Cubic Bspline</vt:lpstr>
      <vt:lpstr>PowerPoint Presentation</vt:lpstr>
      <vt:lpstr>PowerPoint Presentation</vt:lpstr>
      <vt:lpstr>Surface blossoms</vt:lpstr>
      <vt:lpstr>Grid of Control Points + u,v grid</vt:lpstr>
      <vt:lpstr>Inputs</vt:lpstr>
      <vt:lpstr>CUDA Intro</vt:lpstr>
      <vt:lpstr>PowerPoint Presentation</vt:lpstr>
      <vt:lpstr>Thread(i,j): Across domain</vt:lpstr>
      <vt:lpstr>Block(ib,jb) = 16 threads/ Per Block = 1 grid point (u,v)</vt:lpstr>
      <vt:lpstr>Parallel Reduction Operation : A⊕B=C</vt:lpstr>
      <vt:lpstr>Parallel Reduction: Interleaved Addressing: 4×4 </vt:lpstr>
      <vt:lpstr>Parallel Reduction: Sequential Addressing</vt:lpstr>
      <vt:lpstr>Warps (Scheduling unit)</vt:lpstr>
      <vt:lpstr>Data transfer rates</vt:lpstr>
      <vt:lpstr>PowerPoint Presentation</vt:lpstr>
      <vt:lpstr>Memory hierarchy</vt:lpstr>
      <vt:lpstr>Code walk through</vt:lpstr>
      <vt:lpstr>Thread and Block IDs obtained</vt:lpstr>
      <vt:lpstr>Barriers an Thread Synchronization</vt:lpstr>
      <vt:lpstr>CUDA memory management.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Nsight : Visual Studio</vt:lpstr>
      <vt:lpstr>NVVP</vt:lpstr>
      <vt:lpstr>NVVP</vt:lpstr>
      <vt:lpstr>Results</vt:lpstr>
      <vt:lpstr>CUDA streams for Asynchronous data transfer</vt:lpstr>
      <vt:lpstr>Profiler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ppathak3</dc:creator>
  <cp:lastModifiedBy>ppathak3</cp:lastModifiedBy>
  <cp:revision>197</cp:revision>
  <dcterms:created xsi:type="dcterms:W3CDTF">2021-06-08T21:13:39Z</dcterms:created>
  <dcterms:modified xsi:type="dcterms:W3CDTF">2021-07-20T22:55:29Z</dcterms:modified>
</cp:coreProperties>
</file>